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4" r:id="rId9"/>
    <p:sldId id="265" r:id="rId10"/>
    <p:sldId id="267" r:id="rId11"/>
    <p:sldId id="268" r:id="rId12"/>
    <p:sldId id="269" r:id="rId13"/>
    <p:sldId id="270" r:id="rId14"/>
    <p:sldId id="266" r:id="rId15"/>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8"/>
    <p:restoredTop sz="95033" autoAdjust="0"/>
  </p:normalViewPr>
  <p:slideViewPr>
    <p:cSldViewPr snapToGrid="0">
      <p:cViewPr varScale="1">
        <p:scale>
          <a:sx n="74" d="100"/>
          <a:sy n="74" d="100"/>
        </p:scale>
        <p:origin x="86" y="1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ja Juurola" userId="ef7faf7f-faee-435e-81b5-9e343a59b7a4" providerId="ADAL" clId="{57175C22-9A38-4DD7-BB2C-2958E7BE2C57}"/>
    <pc:docChg chg="custSel modSld">
      <pc:chgData name="Eija Juurola" userId="ef7faf7f-faee-435e-81b5-9e343a59b7a4" providerId="ADAL" clId="{57175C22-9A38-4DD7-BB2C-2958E7BE2C57}" dt="2025-12-09T07:15:13.263" v="93" actId="113"/>
      <pc:docMkLst>
        <pc:docMk/>
      </pc:docMkLst>
      <pc:sldChg chg="modSp mod">
        <pc:chgData name="Eija Juurola" userId="ef7faf7f-faee-435e-81b5-9e343a59b7a4" providerId="ADAL" clId="{57175C22-9A38-4DD7-BB2C-2958E7BE2C57}" dt="2025-12-09T07:15:13.263" v="93" actId="113"/>
        <pc:sldMkLst>
          <pc:docMk/>
          <pc:sldMk cId="89366081" sldId="266"/>
        </pc:sldMkLst>
        <pc:spChg chg="mod">
          <ac:chgData name="Eija Juurola" userId="ef7faf7f-faee-435e-81b5-9e343a59b7a4" providerId="ADAL" clId="{57175C22-9A38-4DD7-BB2C-2958E7BE2C57}" dt="2025-12-09T07:15:13.263" v="93" actId="113"/>
          <ac:spMkLst>
            <pc:docMk/>
            <pc:sldMk cId="89366081" sldId="266"/>
            <ac:spMk id="5" creationId="{39AF76F9-3E43-1982-E60B-4DE0848B92F6}"/>
          </ac:spMkLst>
        </pc:spChg>
        <pc:spChg chg="mod">
          <ac:chgData name="Eija Juurola" userId="ef7faf7f-faee-435e-81b5-9e343a59b7a4" providerId="ADAL" clId="{57175C22-9A38-4DD7-BB2C-2958E7BE2C57}" dt="2025-12-09T07:15:07.208" v="92" actId="1076"/>
          <ac:spMkLst>
            <pc:docMk/>
            <pc:sldMk cId="89366081" sldId="266"/>
            <ac:spMk id="6" creationId="{69104091-2F4D-A610-CFD4-73DBC4A9A611}"/>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33367C-3B35-4269-B0FE-3CF75AC7E66B}" type="doc">
      <dgm:prSet loTypeId="urn:microsoft.com/office/officeart/2008/layout/LinedList" loCatId="list" qsTypeId="urn:microsoft.com/office/officeart/2005/8/quickstyle/simple2" qsCatId="simple" csTypeId="urn:microsoft.com/office/officeart/2005/8/colors/accent5_2" csCatId="accent5"/>
      <dgm:spPr/>
      <dgm:t>
        <a:bodyPr/>
        <a:lstStyle/>
        <a:p>
          <a:endParaRPr lang="en-US"/>
        </a:p>
      </dgm:t>
    </dgm:pt>
    <dgm:pt modelId="{607E03B9-C1EE-4403-90FF-B344D098E41E}">
      <dgm:prSet/>
      <dgm:spPr/>
      <dgm:t>
        <a:bodyPr/>
        <a:lstStyle/>
        <a:p>
          <a:r>
            <a:rPr lang="en-GB" dirty="0"/>
            <a:t>Each thematic cluster  becomes the </a:t>
          </a:r>
          <a:r>
            <a:rPr lang="en-GB" b="1" i="1" dirty="0"/>
            <a:t>recognised voic</a:t>
          </a:r>
          <a:r>
            <a:rPr lang="en-GB" i="1" dirty="0"/>
            <a:t>e</a:t>
          </a:r>
          <a:r>
            <a:rPr lang="en-GB" dirty="0"/>
            <a:t> of its domain in EU and global policy discussions.</a:t>
          </a:r>
          <a:endParaRPr lang="en-US" dirty="0"/>
        </a:p>
      </dgm:t>
    </dgm:pt>
    <dgm:pt modelId="{42B885EE-CC4A-4A19-B187-0D5B5B2B4E67}" type="parTrans" cxnId="{F30D10F9-027A-4736-BB50-E5398B0CBB57}">
      <dgm:prSet/>
      <dgm:spPr/>
      <dgm:t>
        <a:bodyPr/>
        <a:lstStyle/>
        <a:p>
          <a:endParaRPr lang="en-US"/>
        </a:p>
      </dgm:t>
    </dgm:pt>
    <dgm:pt modelId="{0829F8A4-0951-44CF-BE59-CED301BED237}" type="sibTrans" cxnId="{F30D10F9-027A-4736-BB50-E5398B0CBB57}">
      <dgm:prSet/>
      <dgm:spPr/>
      <dgm:t>
        <a:bodyPr/>
        <a:lstStyle/>
        <a:p>
          <a:endParaRPr lang="en-US"/>
        </a:p>
      </dgm:t>
    </dgm:pt>
    <dgm:pt modelId="{8ACD41BF-AB3F-46E9-B598-ABB135D9369B}">
      <dgm:prSet/>
      <dgm:spPr/>
      <dgm:t>
        <a:bodyPr/>
        <a:lstStyle/>
        <a:p>
          <a:r>
            <a:rPr lang="en-GB" dirty="0"/>
            <a:t>The cluster shows clear </a:t>
          </a:r>
          <a:r>
            <a:rPr lang="en-GB" b="1" i="1" dirty="0"/>
            <a:t>impact beyond science</a:t>
          </a:r>
          <a:r>
            <a:rPr lang="en-GB" dirty="0"/>
            <a:t>: contribution to EU missions, Green Deal, digital transition, etc.</a:t>
          </a:r>
          <a:endParaRPr lang="en-US" dirty="0"/>
        </a:p>
      </dgm:t>
    </dgm:pt>
    <dgm:pt modelId="{4F397739-22FC-4EE1-ADE3-3E13A597F8BF}" type="parTrans" cxnId="{568C5B00-1A2D-40FA-B7E9-785AAA558C8E}">
      <dgm:prSet/>
      <dgm:spPr/>
      <dgm:t>
        <a:bodyPr/>
        <a:lstStyle/>
        <a:p>
          <a:endParaRPr lang="en-US"/>
        </a:p>
      </dgm:t>
    </dgm:pt>
    <dgm:pt modelId="{2BA0E62D-4763-4F33-859F-0AB23ACE0B8F}" type="sibTrans" cxnId="{568C5B00-1A2D-40FA-B7E9-785AAA558C8E}">
      <dgm:prSet/>
      <dgm:spPr/>
      <dgm:t>
        <a:bodyPr/>
        <a:lstStyle/>
        <a:p>
          <a:endParaRPr lang="en-US"/>
        </a:p>
      </dgm:t>
    </dgm:pt>
    <dgm:pt modelId="{3CD1325F-1F01-4ADB-980C-4E9B9B9F2B70}">
      <dgm:prSet/>
      <dgm:spPr/>
      <dgm:t>
        <a:bodyPr/>
        <a:lstStyle/>
        <a:p>
          <a:r>
            <a:rPr lang="en-GB"/>
            <a:t>Enhanced </a:t>
          </a:r>
          <a:r>
            <a:rPr lang="en-GB" b="1"/>
            <a:t>policy influence </a:t>
          </a:r>
          <a:r>
            <a:rPr lang="en-GB"/>
            <a:t>and stronger links with initiatives like EOSC, Copernicus, EuroGEO, Destination Earth, etc.</a:t>
          </a:r>
          <a:endParaRPr lang="en-US"/>
        </a:p>
      </dgm:t>
    </dgm:pt>
    <dgm:pt modelId="{2445C387-9B7E-40B8-A0F3-65F0150309BD}" type="parTrans" cxnId="{2F929548-25CF-4392-B2DF-B4F36AEB1D29}">
      <dgm:prSet/>
      <dgm:spPr/>
      <dgm:t>
        <a:bodyPr/>
        <a:lstStyle/>
        <a:p>
          <a:endParaRPr lang="en-US"/>
        </a:p>
      </dgm:t>
    </dgm:pt>
    <dgm:pt modelId="{E18B2B15-C816-451F-874C-4A9F30B5BE76}" type="sibTrans" cxnId="{2F929548-25CF-4392-B2DF-B4F36AEB1D29}">
      <dgm:prSet/>
      <dgm:spPr/>
      <dgm:t>
        <a:bodyPr/>
        <a:lstStyle/>
        <a:p>
          <a:endParaRPr lang="en-US"/>
        </a:p>
      </dgm:t>
    </dgm:pt>
    <dgm:pt modelId="{743BB8AA-54D8-D94C-892A-D20A7EE34203}" type="pres">
      <dgm:prSet presAssocID="{5A33367C-3B35-4269-B0FE-3CF75AC7E66B}" presName="vert0" presStyleCnt="0">
        <dgm:presLayoutVars>
          <dgm:dir/>
          <dgm:animOne val="branch"/>
          <dgm:animLvl val="lvl"/>
        </dgm:presLayoutVars>
      </dgm:prSet>
      <dgm:spPr/>
    </dgm:pt>
    <dgm:pt modelId="{11B8B441-CD9E-3F4C-85B4-2150E91D3CEB}" type="pres">
      <dgm:prSet presAssocID="{607E03B9-C1EE-4403-90FF-B344D098E41E}" presName="thickLine" presStyleLbl="alignNode1" presStyleIdx="0" presStyleCnt="3"/>
      <dgm:spPr/>
    </dgm:pt>
    <dgm:pt modelId="{2EF6C7F1-4C5B-FE43-95D4-2F97A473F095}" type="pres">
      <dgm:prSet presAssocID="{607E03B9-C1EE-4403-90FF-B344D098E41E}" presName="horz1" presStyleCnt="0"/>
      <dgm:spPr/>
    </dgm:pt>
    <dgm:pt modelId="{D0219C7C-D34E-D546-AD34-25D89E96CF7D}" type="pres">
      <dgm:prSet presAssocID="{607E03B9-C1EE-4403-90FF-B344D098E41E}" presName="tx1" presStyleLbl="revTx" presStyleIdx="0" presStyleCnt="3"/>
      <dgm:spPr/>
    </dgm:pt>
    <dgm:pt modelId="{BE987CAF-CE68-FA47-95A8-3747962D501D}" type="pres">
      <dgm:prSet presAssocID="{607E03B9-C1EE-4403-90FF-B344D098E41E}" presName="vert1" presStyleCnt="0"/>
      <dgm:spPr/>
    </dgm:pt>
    <dgm:pt modelId="{11D3AC0A-74E3-5546-99F7-7CF710BCCCFA}" type="pres">
      <dgm:prSet presAssocID="{8ACD41BF-AB3F-46E9-B598-ABB135D9369B}" presName="thickLine" presStyleLbl="alignNode1" presStyleIdx="1" presStyleCnt="3"/>
      <dgm:spPr/>
    </dgm:pt>
    <dgm:pt modelId="{49E14669-57F4-8749-A884-D213B4D500F6}" type="pres">
      <dgm:prSet presAssocID="{8ACD41BF-AB3F-46E9-B598-ABB135D9369B}" presName="horz1" presStyleCnt="0"/>
      <dgm:spPr/>
    </dgm:pt>
    <dgm:pt modelId="{37F768AF-F720-C14D-9146-C88B252A66F7}" type="pres">
      <dgm:prSet presAssocID="{8ACD41BF-AB3F-46E9-B598-ABB135D9369B}" presName="tx1" presStyleLbl="revTx" presStyleIdx="1" presStyleCnt="3"/>
      <dgm:spPr/>
    </dgm:pt>
    <dgm:pt modelId="{80BCE509-963B-AE43-B3E0-F34EC073AA2C}" type="pres">
      <dgm:prSet presAssocID="{8ACD41BF-AB3F-46E9-B598-ABB135D9369B}" presName="vert1" presStyleCnt="0"/>
      <dgm:spPr/>
    </dgm:pt>
    <dgm:pt modelId="{674E70CE-3CF4-2748-921E-FC4ABB188653}" type="pres">
      <dgm:prSet presAssocID="{3CD1325F-1F01-4ADB-980C-4E9B9B9F2B70}" presName="thickLine" presStyleLbl="alignNode1" presStyleIdx="2" presStyleCnt="3"/>
      <dgm:spPr/>
    </dgm:pt>
    <dgm:pt modelId="{04C17376-9961-2844-A358-700730952635}" type="pres">
      <dgm:prSet presAssocID="{3CD1325F-1F01-4ADB-980C-4E9B9B9F2B70}" presName="horz1" presStyleCnt="0"/>
      <dgm:spPr/>
    </dgm:pt>
    <dgm:pt modelId="{26453848-B885-C843-A178-CB4B584038CA}" type="pres">
      <dgm:prSet presAssocID="{3CD1325F-1F01-4ADB-980C-4E9B9B9F2B70}" presName="tx1" presStyleLbl="revTx" presStyleIdx="2" presStyleCnt="3"/>
      <dgm:spPr/>
    </dgm:pt>
    <dgm:pt modelId="{9AE5C16C-DED1-BE4F-8A40-7E18C795C364}" type="pres">
      <dgm:prSet presAssocID="{3CD1325F-1F01-4ADB-980C-4E9B9B9F2B70}" presName="vert1" presStyleCnt="0"/>
      <dgm:spPr/>
    </dgm:pt>
  </dgm:ptLst>
  <dgm:cxnLst>
    <dgm:cxn modelId="{568C5B00-1A2D-40FA-B7E9-785AAA558C8E}" srcId="{5A33367C-3B35-4269-B0FE-3CF75AC7E66B}" destId="{8ACD41BF-AB3F-46E9-B598-ABB135D9369B}" srcOrd="1" destOrd="0" parTransId="{4F397739-22FC-4EE1-ADE3-3E13A597F8BF}" sibTransId="{2BA0E62D-4763-4F33-859F-0AB23ACE0B8F}"/>
    <dgm:cxn modelId="{6594A40C-5970-D246-9453-1A0C79FFBA52}" type="presOf" srcId="{3CD1325F-1F01-4ADB-980C-4E9B9B9F2B70}" destId="{26453848-B885-C843-A178-CB4B584038CA}" srcOrd="0" destOrd="0" presId="urn:microsoft.com/office/officeart/2008/layout/LinedList"/>
    <dgm:cxn modelId="{56342D39-FCD9-2745-932E-F179652E2610}" type="presOf" srcId="{8ACD41BF-AB3F-46E9-B598-ABB135D9369B}" destId="{37F768AF-F720-C14D-9146-C88B252A66F7}" srcOrd="0" destOrd="0" presId="urn:microsoft.com/office/officeart/2008/layout/LinedList"/>
    <dgm:cxn modelId="{2F929548-25CF-4392-B2DF-B4F36AEB1D29}" srcId="{5A33367C-3B35-4269-B0FE-3CF75AC7E66B}" destId="{3CD1325F-1F01-4ADB-980C-4E9B9B9F2B70}" srcOrd="2" destOrd="0" parTransId="{2445C387-9B7E-40B8-A0F3-65F0150309BD}" sibTransId="{E18B2B15-C816-451F-874C-4A9F30B5BE76}"/>
    <dgm:cxn modelId="{51A6C0D5-96E9-9748-834D-D2E9108E2036}" type="presOf" srcId="{607E03B9-C1EE-4403-90FF-B344D098E41E}" destId="{D0219C7C-D34E-D546-AD34-25D89E96CF7D}" srcOrd="0" destOrd="0" presId="urn:microsoft.com/office/officeart/2008/layout/LinedList"/>
    <dgm:cxn modelId="{8915FCF7-FC93-314D-A7A8-F565160C8208}" type="presOf" srcId="{5A33367C-3B35-4269-B0FE-3CF75AC7E66B}" destId="{743BB8AA-54D8-D94C-892A-D20A7EE34203}" srcOrd="0" destOrd="0" presId="urn:microsoft.com/office/officeart/2008/layout/LinedList"/>
    <dgm:cxn modelId="{F30D10F9-027A-4736-BB50-E5398B0CBB57}" srcId="{5A33367C-3B35-4269-B0FE-3CF75AC7E66B}" destId="{607E03B9-C1EE-4403-90FF-B344D098E41E}" srcOrd="0" destOrd="0" parTransId="{42B885EE-CC4A-4A19-B187-0D5B5B2B4E67}" sibTransId="{0829F8A4-0951-44CF-BE59-CED301BED237}"/>
    <dgm:cxn modelId="{639A1790-A6E1-5E4B-B4E2-877DA9999B53}" type="presParOf" srcId="{743BB8AA-54D8-D94C-892A-D20A7EE34203}" destId="{11B8B441-CD9E-3F4C-85B4-2150E91D3CEB}" srcOrd="0" destOrd="0" presId="urn:microsoft.com/office/officeart/2008/layout/LinedList"/>
    <dgm:cxn modelId="{41CAF637-F1A2-2446-919E-4A396D1D04E6}" type="presParOf" srcId="{743BB8AA-54D8-D94C-892A-D20A7EE34203}" destId="{2EF6C7F1-4C5B-FE43-95D4-2F97A473F095}" srcOrd="1" destOrd="0" presId="urn:microsoft.com/office/officeart/2008/layout/LinedList"/>
    <dgm:cxn modelId="{7ED73604-093F-F644-9A06-16119EE42A81}" type="presParOf" srcId="{2EF6C7F1-4C5B-FE43-95D4-2F97A473F095}" destId="{D0219C7C-D34E-D546-AD34-25D89E96CF7D}" srcOrd="0" destOrd="0" presId="urn:microsoft.com/office/officeart/2008/layout/LinedList"/>
    <dgm:cxn modelId="{6AFDAB0C-5A1E-FE4C-BC27-B8C9DD7AC9D4}" type="presParOf" srcId="{2EF6C7F1-4C5B-FE43-95D4-2F97A473F095}" destId="{BE987CAF-CE68-FA47-95A8-3747962D501D}" srcOrd="1" destOrd="0" presId="urn:microsoft.com/office/officeart/2008/layout/LinedList"/>
    <dgm:cxn modelId="{E640DCEE-7E3F-274B-BAED-50592BA66596}" type="presParOf" srcId="{743BB8AA-54D8-D94C-892A-D20A7EE34203}" destId="{11D3AC0A-74E3-5546-99F7-7CF710BCCCFA}" srcOrd="2" destOrd="0" presId="urn:microsoft.com/office/officeart/2008/layout/LinedList"/>
    <dgm:cxn modelId="{E18BBF3D-3387-0F43-9CDD-9DA9B97CDEC0}" type="presParOf" srcId="{743BB8AA-54D8-D94C-892A-D20A7EE34203}" destId="{49E14669-57F4-8749-A884-D213B4D500F6}" srcOrd="3" destOrd="0" presId="urn:microsoft.com/office/officeart/2008/layout/LinedList"/>
    <dgm:cxn modelId="{1297062A-3180-6647-914F-CCE58CF89827}" type="presParOf" srcId="{49E14669-57F4-8749-A884-D213B4D500F6}" destId="{37F768AF-F720-C14D-9146-C88B252A66F7}" srcOrd="0" destOrd="0" presId="urn:microsoft.com/office/officeart/2008/layout/LinedList"/>
    <dgm:cxn modelId="{B8FD3490-A9F2-DB49-9B10-71313EA268CB}" type="presParOf" srcId="{49E14669-57F4-8749-A884-D213B4D500F6}" destId="{80BCE509-963B-AE43-B3E0-F34EC073AA2C}" srcOrd="1" destOrd="0" presId="urn:microsoft.com/office/officeart/2008/layout/LinedList"/>
    <dgm:cxn modelId="{E2300C01-FA1E-4341-B1E9-495EA7FBEE13}" type="presParOf" srcId="{743BB8AA-54D8-D94C-892A-D20A7EE34203}" destId="{674E70CE-3CF4-2748-921E-FC4ABB188653}" srcOrd="4" destOrd="0" presId="urn:microsoft.com/office/officeart/2008/layout/LinedList"/>
    <dgm:cxn modelId="{AD34B27C-0980-DE41-B667-AAABC556C108}" type="presParOf" srcId="{743BB8AA-54D8-D94C-892A-D20A7EE34203}" destId="{04C17376-9961-2844-A358-700730952635}" srcOrd="5" destOrd="0" presId="urn:microsoft.com/office/officeart/2008/layout/LinedList"/>
    <dgm:cxn modelId="{03A4E8DB-50EF-9443-BB70-61C5A438F35F}" type="presParOf" srcId="{04C17376-9961-2844-A358-700730952635}" destId="{26453848-B885-C843-A178-CB4B584038CA}" srcOrd="0" destOrd="0" presId="urn:microsoft.com/office/officeart/2008/layout/LinedList"/>
    <dgm:cxn modelId="{038AC3AA-EEAC-7540-9EAE-EEAA88350CA0}" type="presParOf" srcId="{04C17376-9961-2844-A358-700730952635}" destId="{9AE5C16C-DED1-BE4F-8A40-7E18C795C364}"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717EB8-E27E-4E33-B19F-F0B22B921E1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C5D7BD0-062C-4483-95DC-BF48B4D928B8}">
      <dgm:prSet/>
      <dgm:spPr/>
      <dgm:t>
        <a:bodyPr/>
        <a:lstStyle/>
        <a:p>
          <a:pPr>
            <a:lnSpc>
              <a:spcPct val="100000"/>
            </a:lnSpc>
          </a:pPr>
          <a:r>
            <a:rPr lang="en-GB"/>
            <a:t>Better </a:t>
          </a:r>
          <a:r>
            <a:rPr lang="en-GB" b="1"/>
            <a:t>synergy, interoperability, and complementarity</a:t>
          </a:r>
          <a:r>
            <a:rPr lang="en-GB"/>
            <a:t> among RIs in the domain.</a:t>
          </a:r>
          <a:endParaRPr lang="en-US"/>
        </a:p>
      </dgm:t>
    </dgm:pt>
    <dgm:pt modelId="{0EE563B9-6151-4852-B57C-FF9F7E6A0184}" type="parTrans" cxnId="{0C910EFC-A5FE-421A-A41C-9C97EFCEC14B}">
      <dgm:prSet/>
      <dgm:spPr/>
      <dgm:t>
        <a:bodyPr/>
        <a:lstStyle/>
        <a:p>
          <a:endParaRPr lang="en-US"/>
        </a:p>
      </dgm:t>
    </dgm:pt>
    <dgm:pt modelId="{D628DDA0-D31E-40AA-A90B-D63CB4C2C07D}" type="sibTrans" cxnId="{0C910EFC-A5FE-421A-A41C-9C97EFCEC14B}">
      <dgm:prSet/>
      <dgm:spPr/>
      <dgm:t>
        <a:bodyPr/>
        <a:lstStyle/>
        <a:p>
          <a:endParaRPr lang="en-US"/>
        </a:p>
      </dgm:t>
    </dgm:pt>
    <dgm:pt modelId="{D00E3F91-0DC6-468F-947E-0170624F98A0}">
      <dgm:prSet/>
      <dgm:spPr/>
      <dgm:t>
        <a:bodyPr/>
        <a:lstStyle/>
        <a:p>
          <a:pPr>
            <a:lnSpc>
              <a:spcPct val="100000"/>
            </a:lnSpc>
          </a:pPr>
          <a:r>
            <a:rPr lang="en-GB" b="1"/>
            <a:t>Avoid duplication, align services, and develop cross-RI interoperability </a:t>
          </a:r>
          <a:r>
            <a:rPr lang="en-GB"/>
            <a:t>(technical and organisational).</a:t>
          </a:r>
          <a:endParaRPr lang="en-US"/>
        </a:p>
      </dgm:t>
    </dgm:pt>
    <dgm:pt modelId="{33BA7DB5-764B-47AF-9F23-9F2D6A32EAB1}" type="parTrans" cxnId="{198EF314-FF43-4AFC-BBA8-CA4E6D0F1810}">
      <dgm:prSet/>
      <dgm:spPr/>
      <dgm:t>
        <a:bodyPr/>
        <a:lstStyle/>
        <a:p>
          <a:endParaRPr lang="en-US"/>
        </a:p>
      </dgm:t>
    </dgm:pt>
    <dgm:pt modelId="{5545893B-973D-424D-83B0-0DD3EB7DF255}" type="sibTrans" cxnId="{198EF314-FF43-4AFC-BBA8-CA4E6D0F1810}">
      <dgm:prSet/>
      <dgm:spPr/>
      <dgm:t>
        <a:bodyPr/>
        <a:lstStyle/>
        <a:p>
          <a:endParaRPr lang="en-US"/>
        </a:p>
      </dgm:t>
    </dgm:pt>
    <dgm:pt modelId="{56C6F670-3B5E-4D04-906D-2648270A09E8}">
      <dgm:prSet/>
      <dgm:spPr/>
      <dgm:t>
        <a:bodyPr/>
        <a:lstStyle/>
        <a:p>
          <a:pPr>
            <a:lnSpc>
              <a:spcPct val="100000"/>
            </a:lnSpc>
          </a:pPr>
          <a:r>
            <a:rPr lang="en-GB"/>
            <a:t>Foster </a:t>
          </a:r>
          <a:r>
            <a:rPr lang="en-GB" b="1"/>
            <a:t>cross-domain collaboration </a:t>
          </a:r>
          <a:r>
            <a:rPr lang="en-GB"/>
            <a:t>where relevant </a:t>
          </a:r>
          <a:r>
            <a:rPr lang="en-GB" i="1"/>
            <a:t>(e.g., ENVRI with energy or health clusters).</a:t>
          </a:r>
          <a:endParaRPr lang="en-US"/>
        </a:p>
      </dgm:t>
    </dgm:pt>
    <dgm:pt modelId="{2BA86731-75B5-4E5C-8921-E10ED8E82421}" type="parTrans" cxnId="{C747B3A2-83D1-40F9-B13E-8AB0D78CCCD4}">
      <dgm:prSet/>
      <dgm:spPr/>
      <dgm:t>
        <a:bodyPr/>
        <a:lstStyle/>
        <a:p>
          <a:endParaRPr lang="en-US"/>
        </a:p>
      </dgm:t>
    </dgm:pt>
    <dgm:pt modelId="{6F77DAB2-CD69-4D19-8189-BB34F33CF30B}" type="sibTrans" cxnId="{C747B3A2-83D1-40F9-B13E-8AB0D78CCCD4}">
      <dgm:prSet/>
      <dgm:spPr/>
      <dgm:t>
        <a:bodyPr/>
        <a:lstStyle/>
        <a:p>
          <a:endParaRPr lang="en-US"/>
        </a:p>
      </dgm:t>
    </dgm:pt>
    <dgm:pt modelId="{D8928442-7F7D-474A-9F69-DFFA7C730705}" type="pres">
      <dgm:prSet presAssocID="{05717EB8-E27E-4E33-B19F-F0B22B921E13}" presName="root" presStyleCnt="0">
        <dgm:presLayoutVars>
          <dgm:dir/>
          <dgm:resizeHandles val="exact"/>
        </dgm:presLayoutVars>
      </dgm:prSet>
      <dgm:spPr/>
    </dgm:pt>
    <dgm:pt modelId="{58FF31B1-EFEA-480B-9B32-72C399529374}" type="pres">
      <dgm:prSet presAssocID="{2C5D7BD0-062C-4483-95DC-BF48B4D928B8}" presName="compNode" presStyleCnt="0"/>
      <dgm:spPr/>
    </dgm:pt>
    <dgm:pt modelId="{37F1956C-3430-4475-9EC9-E9476638DDB3}" type="pres">
      <dgm:prSet presAssocID="{2C5D7BD0-062C-4483-95DC-BF48B4D928B8}" presName="bgRect" presStyleLbl="bgShp" presStyleIdx="0" presStyleCnt="3"/>
      <dgm:spPr/>
    </dgm:pt>
    <dgm:pt modelId="{6F5DA21F-A613-4D6A-AFC2-69474BD8102C}" type="pres">
      <dgm:prSet presAssocID="{2C5D7BD0-062C-4483-95DC-BF48B4D928B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0DABC50-2214-430B-872D-B6F1A2A5298D}" type="pres">
      <dgm:prSet presAssocID="{2C5D7BD0-062C-4483-95DC-BF48B4D928B8}" presName="spaceRect" presStyleCnt="0"/>
      <dgm:spPr/>
    </dgm:pt>
    <dgm:pt modelId="{5725BDF6-91E3-4821-B1D8-0D68E36B7DB6}" type="pres">
      <dgm:prSet presAssocID="{2C5D7BD0-062C-4483-95DC-BF48B4D928B8}" presName="parTx" presStyleLbl="revTx" presStyleIdx="0" presStyleCnt="3">
        <dgm:presLayoutVars>
          <dgm:chMax val="0"/>
          <dgm:chPref val="0"/>
        </dgm:presLayoutVars>
      </dgm:prSet>
      <dgm:spPr/>
    </dgm:pt>
    <dgm:pt modelId="{CB524A80-66FA-4042-A987-DC8FB8EDC840}" type="pres">
      <dgm:prSet presAssocID="{D628DDA0-D31E-40AA-A90B-D63CB4C2C07D}" presName="sibTrans" presStyleCnt="0"/>
      <dgm:spPr/>
    </dgm:pt>
    <dgm:pt modelId="{5245DCC1-C2C5-4A6B-BB4E-8B15A549B7EA}" type="pres">
      <dgm:prSet presAssocID="{D00E3F91-0DC6-468F-947E-0170624F98A0}" presName="compNode" presStyleCnt="0"/>
      <dgm:spPr/>
    </dgm:pt>
    <dgm:pt modelId="{F12FA91C-1531-4FF2-B328-7CE1D8FF4B08}" type="pres">
      <dgm:prSet presAssocID="{D00E3F91-0DC6-468F-947E-0170624F98A0}" presName="bgRect" presStyleLbl="bgShp" presStyleIdx="1" presStyleCnt="3"/>
      <dgm:spPr/>
    </dgm:pt>
    <dgm:pt modelId="{F2158226-4484-4DAE-9E96-EFCC4F9FD194}" type="pres">
      <dgm:prSet presAssocID="{D00E3F91-0DC6-468F-947E-0170624F98A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erver"/>
        </a:ext>
      </dgm:extLst>
    </dgm:pt>
    <dgm:pt modelId="{5F2D2818-F344-49F5-A109-9AD15EF53F79}" type="pres">
      <dgm:prSet presAssocID="{D00E3F91-0DC6-468F-947E-0170624F98A0}" presName="spaceRect" presStyleCnt="0"/>
      <dgm:spPr/>
    </dgm:pt>
    <dgm:pt modelId="{1C459A41-9A9A-400B-9653-AF1298F81C57}" type="pres">
      <dgm:prSet presAssocID="{D00E3F91-0DC6-468F-947E-0170624F98A0}" presName="parTx" presStyleLbl="revTx" presStyleIdx="1" presStyleCnt="3">
        <dgm:presLayoutVars>
          <dgm:chMax val="0"/>
          <dgm:chPref val="0"/>
        </dgm:presLayoutVars>
      </dgm:prSet>
      <dgm:spPr/>
    </dgm:pt>
    <dgm:pt modelId="{A5A90D8C-EF8E-4DE3-B98C-B1388D31508D}" type="pres">
      <dgm:prSet presAssocID="{5545893B-973D-424D-83B0-0DD3EB7DF255}" presName="sibTrans" presStyleCnt="0"/>
      <dgm:spPr/>
    </dgm:pt>
    <dgm:pt modelId="{0DCC49EF-9B62-4FE3-8B0C-30DB1281855A}" type="pres">
      <dgm:prSet presAssocID="{56C6F670-3B5E-4D04-906D-2648270A09E8}" presName="compNode" presStyleCnt="0"/>
      <dgm:spPr/>
    </dgm:pt>
    <dgm:pt modelId="{C62C651C-377C-483E-9DAA-40C6887727AA}" type="pres">
      <dgm:prSet presAssocID="{56C6F670-3B5E-4D04-906D-2648270A09E8}" presName="bgRect" presStyleLbl="bgShp" presStyleIdx="2" presStyleCnt="3"/>
      <dgm:spPr/>
    </dgm:pt>
    <dgm:pt modelId="{5D8C3E01-D288-41AA-A03E-5549FC571149}" type="pres">
      <dgm:prSet presAssocID="{56C6F670-3B5E-4D04-906D-2648270A09E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Arrow Circle"/>
        </a:ext>
      </dgm:extLst>
    </dgm:pt>
    <dgm:pt modelId="{E292C333-3998-44D1-B6DA-7226819F4B7F}" type="pres">
      <dgm:prSet presAssocID="{56C6F670-3B5E-4D04-906D-2648270A09E8}" presName="spaceRect" presStyleCnt="0"/>
      <dgm:spPr/>
    </dgm:pt>
    <dgm:pt modelId="{7358CC8D-D346-4301-A0D0-E963C9866F45}" type="pres">
      <dgm:prSet presAssocID="{56C6F670-3B5E-4D04-906D-2648270A09E8}" presName="parTx" presStyleLbl="revTx" presStyleIdx="2" presStyleCnt="3">
        <dgm:presLayoutVars>
          <dgm:chMax val="0"/>
          <dgm:chPref val="0"/>
        </dgm:presLayoutVars>
      </dgm:prSet>
      <dgm:spPr/>
    </dgm:pt>
  </dgm:ptLst>
  <dgm:cxnLst>
    <dgm:cxn modelId="{198EF314-FF43-4AFC-BBA8-CA4E6D0F1810}" srcId="{05717EB8-E27E-4E33-B19F-F0B22B921E13}" destId="{D00E3F91-0DC6-468F-947E-0170624F98A0}" srcOrd="1" destOrd="0" parTransId="{33BA7DB5-764B-47AF-9F23-9F2D6A32EAB1}" sibTransId="{5545893B-973D-424D-83B0-0DD3EB7DF255}"/>
    <dgm:cxn modelId="{DEC64265-B0EA-4E7A-9147-0683E152EAD1}" type="presOf" srcId="{05717EB8-E27E-4E33-B19F-F0B22B921E13}" destId="{D8928442-7F7D-474A-9F69-DFFA7C730705}" srcOrd="0" destOrd="0" presId="urn:microsoft.com/office/officeart/2018/2/layout/IconVerticalSolidList"/>
    <dgm:cxn modelId="{F72B236A-8A53-454E-B998-F4DBF54A3F08}" type="presOf" srcId="{56C6F670-3B5E-4D04-906D-2648270A09E8}" destId="{7358CC8D-D346-4301-A0D0-E963C9866F45}" srcOrd="0" destOrd="0" presId="urn:microsoft.com/office/officeart/2018/2/layout/IconVerticalSolidList"/>
    <dgm:cxn modelId="{2F26E354-63DD-4C41-A038-5E4755366829}" type="presOf" srcId="{2C5D7BD0-062C-4483-95DC-BF48B4D928B8}" destId="{5725BDF6-91E3-4821-B1D8-0D68E36B7DB6}" srcOrd="0" destOrd="0" presId="urn:microsoft.com/office/officeart/2018/2/layout/IconVerticalSolidList"/>
    <dgm:cxn modelId="{C747B3A2-83D1-40F9-B13E-8AB0D78CCCD4}" srcId="{05717EB8-E27E-4E33-B19F-F0B22B921E13}" destId="{56C6F670-3B5E-4D04-906D-2648270A09E8}" srcOrd="2" destOrd="0" parTransId="{2BA86731-75B5-4E5C-8921-E10ED8E82421}" sibTransId="{6F77DAB2-CD69-4D19-8189-BB34F33CF30B}"/>
    <dgm:cxn modelId="{30DAEBF8-5C48-48FC-BCE2-BC1D4509995C}" type="presOf" srcId="{D00E3F91-0DC6-468F-947E-0170624F98A0}" destId="{1C459A41-9A9A-400B-9653-AF1298F81C57}" srcOrd="0" destOrd="0" presId="urn:microsoft.com/office/officeart/2018/2/layout/IconVerticalSolidList"/>
    <dgm:cxn modelId="{0C910EFC-A5FE-421A-A41C-9C97EFCEC14B}" srcId="{05717EB8-E27E-4E33-B19F-F0B22B921E13}" destId="{2C5D7BD0-062C-4483-95DC-BF48B4D928B8}" srcOrd="0" destOrd="0" parTransId="{0EE563B9-6151-4852-B57C-FF9F7E6A0184}" sibTransId="{D628DDA0-D31E-40AA-A90B-D63CB4C2C07D}"/>
    <dgm:cxn modelId="{92809C32-9A48-4043-9C20-77FF13AC54F8}" type="presParOf" srcId="{D8928442-7F7D-474A-9F69-DFFA7C730705}" destId="{58FF31B1-EFEA-480B-9B32-72C399529374}" srcOrd="0" destOrd="0" presId="urn:microsoft.com/office/officeart/2018/2/layout/IconVerticalSolidList"/>
    <dgm:cxn modelId="{5A006005-AC38-455E-8A70-00559B9824F8}" type="presParOf" srcId="{58FF31B1-EFEA-480B-9B32-72C399529374}" destId="{37F1956C-3430-4475-9EC9-E9476638DDB3}" srcOrd="0" destOrd="0" presId="urn:microsoft.com/office/officeart/2018/2/layout/IconVerticalSolidList"/>
    <dgm:cxn modelId="{0BE48FAD-B63D-45A0-A22D-5B53D7E623F9}" type="presParOf" srcId="{58FF31B1-EFEA-480B-9B32-72C399529374}" destId="{6F5DA21F-A613-4D6A-AFC2-69474BD8102C}" srcOrd="1" destOrd="0" presId="urn:microsoft.com/office/officeart/2018/2/layout/IconVerticalSolidList"/>
    <dgm:cxn modelId="{74AB9D30-5FB4-44C4-A04B-6AB4644F9DE0}" type="presParOf" srcId="{58FF31B1-EFEA-480B-9B32-72C399529374}" destId="{F0DABC50-2214-430B-872D-B6F1A2A5298D}" srcOrd="2" destOrd="0" presId="urn:microsoft.com/office/officeart/2018/2/layout/IconVerticalSolidList"/>
    <dgm:cxn modelId="{17AC604C-9B14-484B-9699-0AEB3BB5B50E}" type="presParOf" srcId="{58FF31B1-EFEA-480B-9B32-72C399529374}" destId="{5725BDF6-91E3-4821-B1D8-0D68E36B7DB6}" srcOrd="3" destOrd="0" presId="urn:microsoft.com/office/officeart/2018/2/layout/IconVerticalSolidList"/>
    <dgm:cxn modelId="{85408444-ED09-4B94-8F9F-F7DCBDACA941}" type="presParOf" srcId="{D8928442-7F7D-474A-9F69-DFFA7C730705}" destId="{CB524A80-66FA-4042-A987-DC8FB8EDC840}" srcOrd="1" destOrd="0" presId="urn:microsoft.com/office/officeart/2018/2/layout/IconVerticalSolidList"/>
    <dgm:cxn modelId="{8ED19E41-1A16-47AE-81C4-4F12A9BCBBF1}" type="presParOf" srcId="{D8928442-7F7D-474A-9F69-DFFA7C730705}" destId="{5245DCC1-C2C5-4A6B-BB4E-8B15A549B7EA}" srcOrd="2" destOrd="0" presId="urn:microsoft.com/office/officeart/2018/2/layout/IconVerticalSolidList"/>
    <dgm:cxn modelId="{EE868ADB-1915-4F33-AE75-A4EBAEA10ECC}" type="presParOf" srcId="{5245DCC1-C2C5-4A6B-BB4E-8B15A549B7EA}" destId="{F12FA91C-1531-4FF2-B328-7CE1D8FF4B08}" srcOrd="0" destOrd="0" presId="urn:microsoft.com/office/officeart/2018/2/layout/IconVerticalSolidList"/>
    <dgm:cxn modelId="{9D2E29C9-C7EE-4820-9812-DDB83E017840}" type="presParOf" srcId="{5245DCC1-C2C5-4A6B-BB4E-8B15A549B7EA}" destId="{F2158226-4484-4DAE-9E96-EFCC4F9FD194}" srcOrd="1" destOrd="0" presId="urn:microsoft.com/office/officeart/2018/2/layout/IconVerticalSolidList"/>
    <dgm:cxn modelId="{A47CBB1E-7261-4C47-8B34-3FC08B7384B7}" type="presParOf" srcId="{5245DCC1-C2C5-4A6B-BB4E-8B15A549B7EA}" destId="{5F2D2818-F344-49F5-A109-9AD15EF53F79}" srcOrd="2" destOrd="0" presId="urn:microsoft.com/office/officeart/2018/2/layout/IconVerticalSolidList"/>
    <dgm:cxn modelId="{D327E621-9D6B-4DAB-A24D-21A1C44D55FC}" type="presParOf" srcId="{5245DCC1-C2C5-4A6B-BB4E-8B15A549B7EA}" destId="{1C459A41-9A9A-400B-9653-AF1298F81C57}" srcOrd="3" destOrd="0" presId="urn:microsoft.com/office/officeart/2018/2/layout/IconVerticalSolidList"/>
    <dgm:cxn modelId="{4149E152-440A-4966-890C-8FE3EEA1E0E0}" type="presParOf" srcId="{D8928442-7F7D-474A-9F69-DFFA7C730705}" destId="{A5A90D8C-EF8E-4DE3-B98C-B1388D31508D}" srcOrd="3" destOrd="0" presId="urn:microsoft.com/office/officeart/2018/2/layout/IconVerticalSolidList"/>
    <dgm:cxn modelId="{FB073002-7E73-4767-BDAC-19F682C8DA9D}" type="presParOf" srcId="{D8928442-7F7D-474A-9F69-DFFA7C730705}" destId="{0DCC49EF-9B62-4FE3-8B0C-30DB1281855A}" srcOrd="4" destOrd="0" presId="urn:microsoft.com/office/officeart/2018/2/layout/IconVerticalSolidList"/>
    <dgm:cxn modelId="{7A903BAC-773A-45D9-8AE3-F1627A1C8267}" type="presParOf" srcId="{0DCC49EF-9B62-4FE3-8B0C-30DB1281855A}" destId="{C62C651C-377C-483E-9DAA-40C6887727AA}" srcOrd="0" destOrd="0" presId="urn:microsoft.com/office/officeart/2018/2/layout/IconVerticalSolidList"/>
    <dgm:cxn modelId="{5363DF30-57C3-4255-A96B-DEF8809C4F2D}" type="presParOf" srcId="{0DCC49EF-9B62-4FE3-8B0C-30DB1281855A}" destId="{5D8C3E01-D288-41AA-A03E-5549FC571149}" srcOrd="1" destOrd="0" presId="urn:microsoft.com/office/officeart/2018/2/layout/IconVerticalSolidList"/>
    <dgm:cxn modelId="{1EEB4EE3-7C11-4801-94E0-21BAE43B9F54}" type="presParOf" srcId="{0DCC49EF-9B62-4FE3-8B0C-30DB1281855A}" destId="{E292C333-3998-44D1-B6DA-7226819F4B7F}" srcOrd="2" destOrd="0" presId="urn:microsoft.com/office/officeart/2018/2/layout/IconVerticalSolidList"/>
    <dgm:cxn modelId="{DDBCE969-0984-4579-9FC0-479173F90665}" type="presParOf" srcId="{0DCC49EF-9B62-4FE3-8B0C-30DB1281855A}" destId="{7358CC8D-D346-4301-A0D0-E963C9866F4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B8B441-CD9E-3F4C-85B4-2150E91D3CEB}">
      <dsp:nvSpPr>
        <dsp:cNvPr id="0" name=""/>
        <dsp:cNvSpPr/>
      </dsp:nvSpPr>
      <dsp:spPr>
        <a:xfrm>
          <a:off x="0" y="1732"/>
          <a:ext cx="4506686"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0219C7C-D34E-D546-AD34-25D89E96CF7D}">
      <dsp:nvSpPr>
        <dsp:cNvPr id="0" name=""/>
        <dsp:cNvSpPr/>
      </dsp:nvSpPr>
      <dsp:spPr>
        <a:xfrm>
          <a:off x="0" y="1732"/>
          <a:ext cx="4506686" cy="1181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Each thematic cluster  becomes the </a:t>
          </a:r>
          <a:r>
            <a:rPr lang="en-GB" sz="1800" b="1" i="1" kern="1200" dirty="0"/>
            <a:t>recognised voic</a:t>
          </a:r>
          <a:r>
            <a:rPr lang="en-GB" sz="1800" i="1" kern="1200" dirty="0"/>
            <a:t>e</a:t>
          </a:r>
          <a:r>
            <a:rPr lang="en-GB" sz="1800" kern="1200" dirty="0"/>
            <a:t> of its domain in EU and global policy discussions.</a:t>
          </a:r>
          <a:endParaRPr lang="en-US" sz="1800" kern="1200" dirty="0"/>
        </a:p>
      </dsp:txBody>
      <dsp:txXfrm>
        <a:off x="0" y="1732"/>
        <a:ext cx="4506686" cy="1181469"/>
      </dsp:txXfrm>
    </dsp:sp>
    <dsp:sp modelId="{11D3AC0A-74E3-5546-99F7-7CF710BCCCFA}">
      <dsp:nvSpPr>
        <dsp:cNvPr id="0" name=""/>
        <dsp:cNvSpPr/>
      </dsp:nvSpPr>
      <dsp:spPr>
        <a:xfrm>
          <a:off x="0" y="1183201"/>
          <a:ext cx="4506686"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7F768AF-F720-C14D-9146-C88B252A66F7}">
      <dsp:nvSpPr>
        <dsp:cNvPr id="0" name=""/>
        <dsp:cNvSpPr/>
      </dsp:nvSpPr>
      <dsp:spPr>
        <a:xfrm>
          <a:off x="0" y="1183201"/>
          <a:ext cx="4506686" cy="1181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dirty="0"/>
            <a:t>The cluster shows clear </a:t>
          </a:r>
          <a:r>
            <a:rPr lang="en-GB" sz="1800" b="1" i="1" kern="1200" dirty="0"/>
            <a:t>impact beyond science</a:t>
          </a:r>
          <a:r>
            <a:rPr lang="en-GB" sz="1800" kern="1200" dirty="0"/>
            <a:t>: contribution to EU missions, Green Deal, digital transition, etc.</a:t>
          </a:r>
          <a:endParaRPr lang="en-US" sz="1800" kern="1200" dirty="0"/>
        </a:p>
      </dsp:txBody>
      <dsp:txXfrm>
        <a:off x="0" y="1183201"/>
        <a:ext cx="4506686" cy="1181469"/>
      </dsp:txXfrm>
    </dsp:sp>
    <dsp:sp modelId="{674E70CE-3CF4-2748-921E-FC4ABB188653}">
      <dsp:nvSpPr>
        <dsp:cNvPr id="0" name=""/>
        <dsp:cNvSpPr/>
      </dsp:nvSpPr>
      <dsp:spPr>
        <a:xfrm>
          <a:off x="0" y="2364670"/>
          <a:ext cx="4506686" cy="0"/>
        </a:xfrm>
        <a:prstGeom prst="line">
          <a:avLst/>
        </a:prstGeom>
        <a:solidFill>
          <a:schemeClr val="accent5">
            <a:hueOff val="0"/>
            <a:satOff val="0"/>
            <a:lumOff val="0"/>
            <a:alphaOff val="0"/>
          </a:schemeClr>
        </a:solidFill>
        <a:ln w="1905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6453848-B885-C843-A178-CB4B584038CA}">
      <dsp:nvSpPr>
        <dsp:cNvPr id="0" name=""/>
        <dsp:cNvSpPr/>
      </dsp:nvSpPr>
      <dsp:spPr>
        <a:xfrm>
          <a:off x="0" y="2364670"/>
          <a:ext cx="4506686" cy="1181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kern="1200"/>
            <a:t>Enhanced </a:t>
          </a:r>
          <a:r>
            <a:rPr lang="en-GB" sz="1800" b="1" kern="1200"/>
            <a:t>policy influence </a:t>
          </a:r>
          <a:r>
            <a:rPr lang="en-GB" sz="1800" kern="1200"/>
            <a:t>and stronger links with initiatives like EOSC, Copernicus, EuroGEO, Destination Earth, etc.</a:t>
          </a:r>
          <a:endParaRPr lang="en-US" sz="1800" kern="1200"/>
        </a:p>
      </dsp:txBody>
      <dsp:txXfrm>
        <a:off x="0" y="2364670"/>
        <a:ext cx="4506686" cy="1181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1956C-3430-4475-9EC9-E9476638DDB3}">
      <dsp:nvSpPr>
        <dsp:cNvPr id="0" name=""/>
        <dsp:cNvSpPr/>
      </dsp:nvSpPr>
      <dsp:spPr>
        <a:xfrm>
          <a:off x="0" y="531"/>
          <a:ext cx="4314092"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DA21F-A613-4D6A-AFC2-69474BD8102C}">
      <dsp:nvSpPr>
        <dsp:cNvPr id="0" name=""/>
        <dsp:cNvSpPr/>
      </dsp:nvSpPr>
      <dsp:spPr>
        <a:xfrm>
          <a:off x="375988" y="280191"/>
          <a:ext cx="683614" cy="68361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25BDF6-91E3-4821-B1D8-0D68E36B7DB6}">
      <dsp:nvSpPr>
        <dsp:cNvPr id="0" name=""/>
        <dsp:cNvSpPr/>
      </dsp:nvSpPr>
      <dsp:spPr>
        <a:xfrm>
          <a:off x="1435590" y="531"/>
          <a:ext cx="2878501"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en-GB" sz="1500" kern="1200"/>
            <a:t>Better </a:t>
          </a:r>
          <a:r>
            <a:rPr lang="en-GB" sz="1500" b="1" kern="1200"/>
            <a:t>synergy, interoperability, and complementarity</a:t>
          </a:r>
          <a:r>
            <a:rPr lang="en-GB" sz="1500" kern="1200"/>
            <a:t> among RIs in the domain.</a:t>
          </a:r>
          <a:endParaRPr lang="en-US" sz="1500" kern="1200"/>
        </a:p>
      </dsp:txBody>
      <dsp:txXfrm>
        <a:off x="1435590" y="531"/>
        <a:ext cx="2878501" cy="1242935"/>
      </dsp:txXfrm>
    </dsp:sp>
    <dsp:sp modelId="{F12FA91C-1531-4FF2-B328-7CE1D8FF4B08}">
      <dsp:nvSpPr>
        <dsp:cNvPr id="0" name=""/>
        <dsp:cNvSpPr/>
      </dsp:nvSpPr>
      <dsp:spPr>
        <a:xfrm>
          <a:off x="0" y="1554201"/>
          <a:ext cx="4314092"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158226-4484-4DAE-9E96-EFCC4F9FD194}">
      <dsp:nvSpPr>
        <dsp:cNvPr id="0" name=""/>
        <dsp:cNvSpPr/>
      </dsp:nvSpPr>
      <dsp:spPr>
        <a:xfrm>
          <a:off x="375988" y="1833861"/>
          <a:ext cx="683614" cy="68361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459A41-9A9A-400B-9653-AF1298F81C57}">
      <dsp:nvSpPr>
        <dsp:cNvPr id="0" name=""/>
        <dsp:cNvSpPr/>
      </dsp:nvSpPr>
      <dsp:spPr>
        <a:xfrm>
          <a:off x="1435590" y="1554201"/>
          <a:ext cx="2878501"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en-GB" sz="1500" b="1" kern="1200"/>
            <a:t>Avoid duplication, align services, and develop cross-RI interoperability </a:t>
          </a:r>
          <a:r>
            <a:rPr lang="en-GB" sz="1500" kern="1200"/>
            <a:t>(technical and organisational).</a:t>
          </a:r>
          <a:endParaRPr lang="en-US" sz="1500" kern="1200"/>
        </a:p>
      </dsp:txBody>
      <dsp:txXfrm>
        <a:off x="1435590" y="1554201"/>
        <a:ext cx="2878501" cy="1242935"/>
      </dsp:txXfrm>
    </dsp:sp>
    <dsp:sp modelId="{C62C651C-377C-483E-9DAA-40C6887727AA}">
      <dsp:nvSpPr>
        <dsp:cNvPr id="0" name=""/>
        <dsp:cNvSpPr/>
      </dsp:nvSpPr>
      <dsp:spPr>
        <a:xfrm>
          <a:off x="0" y="3107870"/>
          <a:ext cx="4314092" cy="124293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8C3E01-D288-41AA-A03E-5549FC571149}">
      <dsp:nvSpPr>
        <dsp:cNvPr id="0" name=""/>
        <dsp:cNvSpPr/>
      </dsp:nvSpPr>
      <dsp:spPr>
        <a:xfrm>
          <a:off x="375988" y="3387531"/>
          <a:ext cx="683614" cy="68361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58CC8D-D346-4301-A0D0-E963C9866F45}">
      <dsp:nvSpPr>
        <dsp:cNvPr id="0" name=""/>
        <dsp:cNvSpPr/>
      </dsp:nvSpPr>
      <dsp:spPr>
        <a:xfrm>
          <a:off x="1435590" y="3107870"/>
          <a:ext cx="2878501" cy="12429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544" tIns="131544" rIns="131544" bIns="131544" numCol="1" spcCol="1270" anchor="ctr" anchorCtr="0">
          <a:noAutofit/>
        </a:bodyPr>
        <a:lstStyle/>
        <a:p>
          <a:pPr marL="0" lvl="0" indent="0" algn="l" defTabSz="666750">
            <a:lnSpc>
              <a:spcPct val="100000"/>
            </a:lnSpc>
            <a:spcBef>
              <a:spcPct val="0"/>
            </a:spcBef>
            <a:spcAft>
              <a:spcPct val="35000"/>
            </a:spcAft>
            <a:buNone/>
          </a:pPr>
          <a:r>
            <a:rPr lang="en-GB" sz="1500" kern="1200"/>
            <a:t>Foster </a:t>
          </a:r>
          <a:r>
            <a:rPr lang="en-GB" sz="1500" b="1" kern="1200"/>
            <a:t>cross-domain collaboration </a:t>
          </a:r>
          <a:r>
            <a:rPr lang="en-GB" sz="1500" kern="1200"/>
            <a:t>where relevant </a:t>
          </a:r>
          <a:r>
            <a:rPr lang="en-GB" sz="1500" i="1" kern="1200"/>
            <a:t>(e.g., ENVRI with energy or health clusters).</a:t>
          </a:r>
          <a:endParaRPr lang="en-US" sz="1500" kern="1200"/>
        </a:p>
      </dsp:txBody>
      <dsp:txXfrm>
        <a:off x="1435590" y="3107870"/>
        <a:ext cx="2878501" cy="124293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ADE456-D4F3-CD47-B710-3D15C50174B3}" type="datetimeFigureOut">
              <a:rPr lang="en-FI" smtClean="0"/>
              <a:t>09/12/2025</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2E742F-13F8-0D4D-AF07-A6D1DB1DEAE7}" type="slidenum">
              <a:rPr lang="en-FI" smtClean="0"/>
              <a:t>‹#›</a:t>
            </a:fld>
            <a:endParaRPr lang="en-FI"/>
          </a:p>
        </p:txBody>
      </p:sp>
    </p:spTree>
    <p:extLst>
      <p:ext uri="{BB962C8B-B14F-4D97-AF65-F5344CB8AC3E}">
        <p14:creationId xmlns:p14="http://schemas.microsoft.com/office/powerpoint/2010/main" val="174668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B92E742F-13F8-0D4D-AF07-A6D1DB1DEAE7}" type="slidenum">
              <a:rPr lang="en-FI" smtClean="0"/>
              <a:t>1</a:t>
            </a:fld>
            <a:endParaRPr lang="en-FI"/>
          </a:p>
        </p:txBody>
      </p:sp>
    </p:spTree>
    <p:extLst>
      <p:ext uri="{BB962C8B-B14F-4D97-AF65-F5344CB8AC3E}">
        <p14:creationId xmlns:p14="http://schemas.microsoft.com/office/powerpoint/2010/main" val="2337412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B92E742F-13F8-0D4D-AF07-A6D1DB1DEAE7}" type="slidenum">
              <a:rPr lang="en-FI" smtClean="0"/>
              <a:t>13</a:t>
            </a:fld>
            <a:endParaRPr lang="en-FI"/>
          </a:p>
        </p:txBody>
      </p:sp>
    </p:spTree>
    <p:extLst>
      <p:ext uri="{BB962C8B-B14F-4D97-AF65-F5344CB8AC3E}">
        <p14:creationId xmlns:p14="http://schemas.microsoft.com/office/powerpoint/2010/main" val="227372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solidFill>
                  <a:srgbClr val="FF0000"/>
                </a:solidFill>
              </a:rPr>
              <a:t>Establishing </a:t>
            </a:r>
            <a:r>
              <a:rPr lang="en-GB" b="1" dirty="0">
                <a:solidFill>
                  <a:srgbClr val="FF0000"/>
                </a:solidFill>
              </a:rPr>
              <a:t>ENVRI as the policy and coordination voice </a:t>
            </a:r>
            <a:r>
              <a:rPr lang="en-GB" dirty="0">
                <a:solidFill>
                  <a:srgbClr val="FF0000"/>
                </a:solidFill>
              </a:rPr>
              <a:t>of the environmental research infrastructure (RI) domain in Europe.</a:t>
            </a:r>
          </a:p>
          <a:p>
            <a:pPr marL="285750" indent="-285750">
              <a:buFont typeface="Arial" panose="020B0604020202020204" pitchFamily="34" charset="0"/>
              <a:buChar char="•"/>
            </a:pPr>
            <a:r>
              <a:rPr lang="en-GB" dirty="0">
                <a:solidFill>
                  <a:srgbClr val="FF0000"/>
                </a:solidFill>
              </a:rPr>
              <a:t>Developing a structured </a:t>
            </a:r>
            <a:r>
              <a:rPr lang="en-GB" b="1" dirty="0">
                <a:solidFill>
                  <a:srgbClr val="FF0000"/>
                </a:solidFill>
              </a:rPr>
              <a:t>ENVRI Policy Arm</a:t>
            </a:r>
            <a:r>
              <a:rPr lang="en-GB" dirty="0">
                <a:solidFill>
                  <a:srgbClr val="FF0000"/>
                </a:solidFill>
              </a:rPr>
              <a:t> that provides evidence-based input to EU and global policies, including the </a:t>
            </a:r>
            <a:r>
              <a:rPr lang="en-GB" b="1" dirty="0">
                <a:solidFill>
                  <a:srgbClr val="FF0000"/>
                </a:solidFill>
              </a:rPr>
              <a:t>European Green Deal</a:t>
            </a:r>
            <a:r>
              <a:rPr lang="en-GB" dirty="0">
                <a:solidFill>
                  <a:srgbClr val="FF0000"/>
                </a:solidFill>
              </a:rPr>
              <a:t>, </a:t>
            </a:r>
            <a:r>
              <a:rPr lang="en-GB" b="1" dirty="0">
                <a:solidFill>
                  <a:srgbClr val="FF0000"/>
                </a:solidFill>
              </a:rPr>
              <a:t>EU Missions</a:t>
            </a:r>
            <a:r>
              <a:rPr lang="en-GB" dirty="0">
                <a:solidFill>
                  <a:srgbClr val="FF0000"/>
                </a:solidFill>
              </a:rPr>
              <a:t>, and  </a:t>
            </a:r>
            <a:r>
              <a:rPr lang="en-GB" b="1" dirty="0">
                <a:solidFill>
                  <a:srgbClr val="FF0000"/>
                </a:solidFill>
              </a:rPr>
              <a:t>Sustainable Development Goals (SDGs)</a:t>
            </a:r>
            <a:r>
              <a:rPr lang="en-GB" dirty="0">
                <a:solidFill>
                  <a:srgbClr val="FF0000"/>
                </a:solidFill>
              </a:rPr>
              <a:t>.</a:t>
            </a:r>
          </a:p>
          <a:p>
            <a:pPr marL="285750" indent="-285750">
              <a:buFont typeface="Arial" panose="020B0604020202020204" pitchFamily="34" charset="0"/>
              <a:buChar char="•"/>
            </a:pPr>
            <a:r>
              <a:rPr lang="en-GB" dirty="0">
                <a:solidFill>
                  <a:srgbClr val="FF0000"/>
                </a:solidFill>
              </a:rPr>
              <a:t>Producing </a:t>
            </a:r>
            <a:r>
              <a:rPr lang="en-GB" b="1" dirty="0">
                <a:solidFill>
                  <a:srgbClr val="FF0000"/>
                </a:solidFill>
              </a:rPr>
              <a:t>policy briefs, position papers, and coordinated  responses</a:t>
            </a:r>
            <a:r>
              <a:rPr lang="en-GB" dirty="0">
                <a:solidFill>
                  <a:srgbClr val="FF0000"/>
                </a:solidFill>
              </a:rPr>
              <a:t> to EC consultations and ESFRI Roadmap updates.</a:t>
            </a:r>
          </a:p>
          <a:p>
            <a:pPr marL="285750" indent="-285750">
              <a:buFont typeface="Arial" panose="020B0604020202020204" pitchFamily="34" charset="0"/>
              <a:buChar char="•"/>
            </a:pPr>
            <a:r>
              <a:rPr lang="en-GB" dirty="0">
                <a:solidFill>
                  <a:srgbClr val="FF0000"/>
                </a:solidFill>
              </a:rPr>
              <a:t>Strengthening collaboration with </a:t>
            </a:r>
            <a:r>
              <a:rPr lang="en-GB" b="1" dirty="0">
                <a:solidFill>
                  <a:srgbClr val="FF0000"/>
                </a:solidFill>
              </a:rPr>
              <a:t>ERIC Forum</a:t>
            </a:r>
            <a:r>
              <a:rPr lang="en-GB" dirty="0">
                <a:solidFill>
                  <a:srgbClr val="FF0000"/>
                </a:solidFill>
              </a:rPr>
              <a:t>, </a:t>
            </a:r>
            <a:r>
              <a:rPr lang="en-GB" b="1" dirty="0" err="1">
                <a:solidFill>
                  <a:srgbClr val="FF0000"/>
                </a:solidFill>
              </a:rPr>
              <a:t>EIROforum</a:t>
            </a:r>
            <a:r>
              <a:rPr lang="en-GB" dirty="0">
                <a:solidFill>
                  <a:srgbClr val="FF0000"/>
                </a:solidFill>
              </a:rPr>
              <a:t>,  </a:t>
            </a:r>
            <a:r>
              <a:rPr lang="en-GB" b="1" dirty="0">
                <a:solidFill>
                  <a:srgbClr val="FF0000"/>
                </a:solidFill>
              </a:rPr>
              <a:t>EU Missions</a:t>
            </a:r>
            <a:r>
              <a:rPr lang="en-GB" dirty="0">
                <a:solidFill>
                  <a:srgbClr val="FF0000"/>
                </a:solidFill>
              </a:rPr>
              <a:t>, </a:t>
            </a:r>
            <a:r>
              <a:rPr lang="en-GB" b="1" dirty="0">
                <a:solidFill>
                  <a:srgbClr val="FF0000"/>
                </a:solidFill>
              </a:rPr>
              <a:t>Copernicus</a:t>
            </a:r>
            <a:r>
              <a:rPr lang="en-GB" dirty="0">
                <a:solidFill>
                  <a:srgbClr val="FF0000"/>
                </a:solidFill>
              </a:rPr>
              <a:t>, </a:t>
            </a:r>
            <a:r>
              <a:rPr lang="en-GB" b="1" dirty="0" err="1">
                <a:solidFill>
                  <a:srgbClr val="FF0000"/>
                </a:solidFill>
              </a:rPr>
              <a:t>EuroGEO</a:t>
            </a:r>
            <a:r>
              <a:rPr lang="en-GB" dirty="0">
                <a:solidFill>
                  <a:srgbClr val="FF0000"/>
                </a:solidFill>
              </a:rPr>
              <a:t>, and </a:t>
            </a:r>
            <a:r>
              <a:rPr lang="en-GB" b="1" dirty="0">
                <a:solidFill>
                  <a:srgbClr val="FF0000"/>
                </a:solidFill>
              </a:rPr>
              <a:t>Destination Earth</a:t>
            </a:r>
            <a:r>
              <a:rPr lang="en-GB" dirty="0">
                <a:solidFill>
                  <a:srgbClr val="FF0000"/>
                </a:solidFill>
              </a:rPr>
              <a:t>, ensuring ENVRI’s scientific assets directly support European environmental priorities.</a:t>
            </a:r>
          </a:p>
          <a:p>
            <a:pPr marL="285750" indent="-285750">
              <a:buFont typeface="Arial" panose="020B0604020202020204" pitchFamily="34" charset="0"/>
              <a:buChar char="•"/>
            </a:pPr>
            <a:r>
              <a:rPr lang="en-GB" dirty="0">
                <a:solidFill>
                  <a:srgbClr val="FF0000"/>
                </a:solidFill>
              </a:rPr>
              <a:t>Increasing the </a:t>
            </a:r>
            <a:r>
              <a:rPr lang="en-GB" b="1" dirty="0">
                <a:solidFill>
                  <a:srgbClr val="FF0000"/>
                </a:solidFill>
              </a:rPr>
              <a:t>visibility and recognition</a:t>
            </a:r>
            <a:r>
              <a:rPr lang="en-GB" dirty="0">
                <a:solidFill>
                  <a:srgbClr val="FF0000"/>
                </a:solidFill>
              </a:rPr>
              <a:t> of environmental RIs (ICOS, ACTRIS, </a:t>
            </a:r>
            <a:r>
              <a:rPr lang="en-GB" dirty="0" err="1">
                <a:solidFill>
                  <a:srgbClr val="FF0000"/>
                </a:solidFill>
              </a:rPr>
              <a:t>eLTER</a:t>
            </a:r>
            <a:r>
              <a:rPr lang="en-GB" dirty="0">
                <a:solidFill>
                  <a:srgbClr val="FF0000"/>
                </a:solidFill>
              </a:rPr>
              <a:t>, EMSO, </a:t>
            </a:r>
            <a:r>
              <a:rPr lang="en-GB" dirty="0" err="1">
                <a:solidFill>
                  <a:srgbClr val="FF0000"/>
                </a:solidFill>
              </a:rPr>
              <a:t>LifeWatch</a:t>
            </a:r>
            <a:r>
              <a:rPr lang="en-GB" dirty="0">
                <a:solidFill>
                  <a:srgbClr val="FF0000"/>
                </a:solidFill>
              </a:rPr>
              <a:t>, etc.) as enablers of </a:t>
            </a:r>
            <a:r>
              <a:rPr lang="en-GB" dirty="0" err="1">
                <a:solidFill>
                  <a:srgbClr val="FF0000"/>
                </a:solidFill>
              </a:rPr>
              <a:t>EUpolicy</a:t>
            </a:r>
            <a:r>
              <a:rPr lang="en-GB" dirty="0">
                <a:solidFill>
                  <a:srgbClr val="FF0000"/>
                </a:solidFill>
              </a:rPr>
              <a:t> implementation.</a:t>
            </a:r>
          </a:p>
          <a:p>
            <a:endParaRPr lang="en-FI" dirty="0"/>
          </a:p>
        </p:txBody>
      </p:sp>
      <p:sp>
        <p:nvSpPr>
          <p:cNvPr id="4" name="Slide Number Placeholder 3"/>
          <p:cNvSpPr>
            <a:spLocks noGrp="1"/>
          </p:cNvSpPr>
          <p:nvPr>
            <p:ph type="sldNum" sz="quarter" idx="5"/>
          </p:nvPr>
        </p:nvSpPr>
        <p:spPr/>
        <p:txBody>
          <a:bodyPr/>
          <a:lstStyle/>
          <a:p>
            <a:fld id="{B92E742F-13F8-0D4D-AF07-A6D1DB1DEAE7}" type="slidenum">
              <a:rPr lang="en-FI" smtClean="0"/>
              <a:t>3</a:t>
            </a:fld>
            <a:endParaRPr lang="en-FI"/>
          </a:p>
        </p:txBody>
      </p:sp>
    </p:spTree>
    <p:extLst>
      <p:ext uri="{BB962C8B-B14F-4D97-AF65-F5344CB8AC3E}">
        <p14:creationId xmlns:p14="http://schemas.microsoft.com/office/powerpoint/2010/main" val="1055511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solidFill>
                  <a:srgbClr val="FF0000"/>
                </a:solidFill>
              </a:rPr>
              <a:t>Deepening the integration among ENVRI RIs through </a:t>
            </a:r>
            <a:r>
              <a:rPr lang="en-GB" b="1" dirty="0">
                <a:solidFill>
                  <a:srgbClr val="FF0000"/>
                </a:solidFill>
              </a:rPr>
              <a:t>harmonised governance, technical standards, and access models</a:t>
            </a:r>
            <a:r>
              <a:rPr lang="en-GB" dirty="0">
                <a:solidFill>
                  <a:srgbClr val="FF0000"/>
                </a:solidFill>
              </a:rPr>
              <a:t>.</a:t>
            </a:r>
          </a:p>
          <a:p>
            <a:pPr marL="285750" indent="-285750">
              <a:buFont typeface="Arial" panose="020B0604020202020204" pitchFamily="34" charset="0"/>
              <a:buChar char="•"/>
            </a:pPr>
            <a:r>
              <a:rPr lang="en-GB" dirty="0">
                <a:solidFill>
                  <a:srgbClr val="FF0000"/>
                </a:solidFill>
              </a:rPr>
              <a:t>Advancing the </a:t>
            </a:r>
            <a:r>
              <a:rPr lang="en-GB" b="1" dirty="0">
                <a:solidFill>
                  <a:srgbClr val="FF0000"/>
                </a:solidFill>
              </a:rPr>
              <a:t>ENVRI Interoperability Framework</a:t>
            </a:r>
            <a:r>
              <a:rPr lang="en-GB" dirty="0">
                <a:solidFill>
                  <a:srgbClr val="FF0000"/>
                </a:solidFill>
              </a:rPr>
              <a:t>, aligning metadata standards (e.g., ISO 19115, DCAT-AP, </a:t>
            </a:r>
            <a:r>
              <a:rPr lang="en-GB" dirty="0" err="1">
                <a:solidFill>
                  <a:srgbClr val="FF0000"/>
                </a:solidFill>
              </a:rPr>
              <a:t>Schema.org</a:t>
            </a:r>
            <a:r>
              <a:rPr lang="en-GB" dirty="0">
                <a:solidFill>
                  <a:srgbClr val="FF0000"/>
                </a:solidFill>
              </a:rPr>
              <a:t>) and APIs for machine-actionable data and services.</a:t>
            </a:r>
          </a:p>
          <a:p>
            <a:pPr marL="285750" indent="-285750">
              <a:buFont typeface="Arial" panose="020B0604020202020204" pitchFamily="34" charset="0"/>
              <a:buChar char="•"/>
            </a:pPr>
            <a:r>
              <a:rPr lang="en-GB" dirty="0">
                <a:solidFill>
                  <a:srgbClr val="FF0000"/>
                </a:solidFill>
              </a:rPr>
              <a:t>Developing </a:t>
            </a:r>
            <a:r>
              <a:rPr lang="en-GB" b="1" dirty="0">
                <a:solidFill>
                  <a:srgbClr val="FF0000"/>
                </a:solidFill>
              </a:rPr>
              <a:t>common protocols and best practices</a:t>
            </a:r>
            <a:r>
              <a:rPr lang="en-GB" dirty="0">
                <a:solidFill>
                  <a:srgbClr val="FF0000"/>
                </a:solidFill>
              </a:rPr>
              <a:t> for FAIR data, access policies, and cross-infrastructure interoperability.</a:t>
            </a:r>
          </a:p>
          <a:p>
            <a:pPr marL="285750" indent="-285750">
              <a:buFont typeface="Arial" panose="020B0604020202020204" pitchFamily="34" charset="0"/>
              <a:buChar char="•"/>
            </a:pPr>
            <a:r>
              <a:rPr lang="en-GB" dirty="0">
                <a:solidFill>
                  <a:srgbClr val="FF0000"/>
                </a:solidFill>
              </a:rPr>
              <a:t>Establishing </a:t>
            </a:r>
            <a:r>
              <a:rPr lang="en-GB" b="1" dirty="0">
                <a:solidFill>
                  <a:srgbClr val="FF0000"/>
                </a:solidFill>
              </a:rPr>
              <a:t>joint service offerings</a:t>
            </a:r>
            <a:r>
              <a:rPr lang="en-GB" dirty="0">
                <a:solidFill>
                  <a:srgbClr val="FF0000"/>
                </a:solidFill>
              </a:rPr>
              <a:t> and shared workflows that connect observational, experimental, and analytical infrastructures.</a:t>
            </a:r>
          </a:p>
          <a:p>
            <a:pPr marL="285750" indent="-285750">
              <a:buFont typeface="Arial" panose="020B0604020202020204" pitchFamily="34" charset="0"/>
              <a:buChar char="•"/>
            </a:pPr>
            <a:r>
              <a:rPr lang="en-GB" dirty="0">
                <a:solidFill>
                  <a:srgbClr val="FF0000"/>
                </a:solidFill>
              </a:rPr>
              <a:t>Fostering </a:t>
            </a:r>
            <a:r>
              <a:rPr lang="en-GB" b="1" dirty="0">
                <a:solidFill>
                  <a:srgbClr val="FF0000"/>
                </a:solidFill>
              </a:rPr>
              <a:t>cross-domain synergies</a:t>
            </a:r>
            <a:r>
              <a:rPr lang="en-GB" dirty="0">
                <a:solidFill>
                  <a:srgbClr val="FF0000"/>
                </a:solidFill>
              </a:rPr>
              <a:t> with other clusters (e.g., climate–health, environment–energy, and environment–social sciences) for multidisciplinary research</a:t>
            </a:r>
            <a:endParaRPr lang="en-FI" dirty="0"/>
          </a:p>
        </p:txBody>
      </p:sp>
      <p:sp>
        <p:nvSpPr>
          <p:cNvPr id="4" name="Slide Number Placeholder 3"/>
          <p:cNvSpPr>
            <a:spLocks noGrp="1"/>
          </p:cNvSpPr>
          <p:nvPr>
            <p:ph type="sldNum" sz="quarter" idx="5"/>
          </p:nvPr>
        </p:nvSpPr>
        <p:spPr/>
        <p:txBody>
          <a:bodyPr/>
          <a:lstStyle/>
          <a:p>
            <a:fld id="{B92E742F-13F8-0D4D-AF07-A6D1DB1DEAE7}" type="slidenum">
              <a:rPr lang="en-FI" smtClean="0"/>
              <a:t>4</a:t>
            </a:fld>
            <a:endParaRPr lang="en-FI"/>
          </a:p>
        </p:txBody>
      </p:sp>
    </p:spTree>
    <p:extLst>
      <p:ext uri="{BB962C8B-B14F-4D97-AF65-F5344CB8AC3E}">
        <p14:creationId xmlns:p14="http://schemas.microsoft.com/office/powerpoint/2010/main" val="513768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solidFill>
                  <a:srgbClr val="FF0000"/>
                </a:solidFill>
              </a:rPr>
              <a:t>Positioning </a:t>
            </a:r>
            <a:r>
              <a:rPr lang="en-GB" b="1" dirty="0">
                <a:solidFill>
                  <a:srgbClr val="FF0000"/>
                </a:solidFill>
              </a:rPr>
              <a:t>ENVRI-Hub as the single-entry point</a:t>
            </a:r>
            <a:r>
              <a:rPr lang="en-GB" dirty="0">
                <a:solidFill>
                  <a:srgbClr val="FF0000"/>
                </a:solidFill>
              </a:rPr>
              <a:t> for all environmental research infrastructures, offering integrated access to datasets, services, tools, and expertise.</a:t>
            </a:r>
          </a:p>
          <a:p>
            <a:pPr marL="285750" indent="-285750">
              <a:buFont typeface="Arial" panose="020B0604020202020204" pitchFamily="34" charset="0"/>
              <a:buChar char="•"/>
            </a:pPr>
            <a:r>
              <a:rPr lang="en-GB" dirty="0">
                <a:solidFill>
                  <a:srgbClr val="FF0000"/>
                </a:solidFill>
              </a:rPr>
              <a:t>Developing a </a:t>
            </a:r>
            <a:r>
              <a:rPr lang="en-GB" b="1" dirty="0">
                <a:solidFill>
                  <a:srgbClr val="FF0000"/>
                </a:solidFill>
              </a:rPr>
              <a:t>unified catalogue of services</a:t>
            </a:r>
            <a:r>
              <a:rPr lang="en-GB" dirty="0">
                <a:solidFill>
                  <a:srgbClr val="FF0000"/>
                </a:solidFill>
              </a:rPr>
              <a:t> across the ENVRI RIs, interoperable with EOSC and aligned with OSCARS’ federated access model.</a:t>
            </a:r>
          </a:p>
          <a:p>
            <a:pPr marL="285750" indent="-285750">
              <a:buFont typeface="Arial" panose="020B0604020202020204" pitchFamily="34" charset="0"/>
              <a:buChar char="•"/>
            </a:pPr>
            <a:r>
              <a:rPr lang="en-GB" dirty="0">
                <a:solidFill>
                  <a:srgbClr val="FF0000"/>
                </a:solidFill>
              </a:rPr>
              <a:t>Ensuring a </a:t>
            </a:r>
            <a:r>
              <a:rPr lang="en-GB" b="1" dirty="0">
                <a:solidFill>
                  <a:srgbClr val="FF0000"/>
                </a:solidFill>
              </a:rPr>
              <a:t>common front page and harmonised user experience</a:t>
            </a:r>
            <a:r>
              <a:rPr lang="en-GB" dirty="0">
                <a:solidFill>
                  <a:srgbClr val="FF0000"/>
                </a:solidFill>
              </a:rPr>
              <a:t> that makes environmental RIs findable, comparable, and accessible through one shared portal.</a:t>
            </a:r>
          </a:p>
          <a:p>
            <a:pPr marL="285750" indent="-285750">
              <a:buFont typeface="Arial" panose="020B0604020202020204" pitchFamily="34" charset="0"/>
              <a:buChar char="•"/>
            </a:pPr>
            <a:r>
              <a:rPr lang="en-GB" dirty="0">
                <a:solidFill>
                  <a:srgbClr val="FF0000"/>
                </a:solidFill>
              </a:rPr>
              <a:t>Defining </a:t>
            </a:r>
            <a:r>
              <a:rPr lang="en-GB" b="1" dirty="0">
                <a:solidFill>
                  <a:srgbClr val="FF0000"/>
                </a:solidFill>
              </a:rPr>
              <a:t>converging access rules, workflows, and user selection procedures</a:t>
            </a:r>
            <a:r>
              <a:rPr lang="en-GB" dirty="0">
                <a:solidFill>
                  <a:srgbClr val="FF0000"/>
                </a:solidFill>
              </a:rPr>
              <a:t> across RIs to simplify the user journey.</a:t>
            </a:r>
          </a:p>
          <a:p>
            <a:pPr marL="285750" indent="-285750">
              <a:buFont typeface="Arial" panose="020B0604020202020204" pitchFamily="34" charset="0"/>
              <a:buChar char="•"/>
            </a:pPr>
            <a:r>
              <a:rPr lang="en-GB" dirty="0">
                <a:solidFill>
                  <a:srgbClr val="FF0000"/>
                </a:solidFill>
              </a:rPr>
              <a:t>Building a visible, coherent </a:t>
            </a:r>
            <a:r>
              <a:rPr lang="en-GB" b="1" dirty="0">
                <a:solidFill>
                  <a:srgbClr val="FF0000"/>
                </a:solidFill>
              </a:rPr>
              <a:t>European portfolio of environmental R&amp;I services</a:t>
            </a:r>
            <a:r>
              <a:rPr lang="en-GB" dirty="0">
                <a:solidFill>
                  <a:srgbClr val="FF0000"/>
                </a:solidFill>
              </a:rPr>
              <a:t>, recognised by policymakers, research communities, and industry alike.</a:t>
            </a:r>
          </a:p>
          <a:p>
            <a:endParaRPr lang="en-FI" dirty="0"/>
          </a:p>
        </p:txBody>
      </p:sp>
      <p:sp>
        <p:nvSpPr>
          <p:cNvPr id="4" name="Slide Number Placeholder 3"/>
          <p:cNvSpPr>
            <a:spLocks noGrp="1"/>
          </p:cNvSpPr>
          <p:nvPr>
            <p:ph type="sldNum" sz="quarter" idx="5"/>
          </p:nvPr>
        </p:nvSpPr>
        <p:spPr/>
        <p:txBody>
          <a:bodyPr/>
          <a:lstStyle/>
          <a:p>
            <a:fld id="{B92E742F-13F8-0D4D-AF07-A6D1DB1DEAE7}" type="slidenum">
              <a:rPr lang="en-FI" smtClean="0"/>
              <a:t>5</a:t>
            </a:fld>
            <a:endParaRPr lang="en-FI"/>
          </a:p>
        </p:txBody>
      </p:sp>
    </p:spTree>
    <p:extLst>
      <p:ext uri="{BB962C8B-B14F-4D97-AF65-F5344CB8AC3E}">
        <p14:creationId xmlns:p14="http://schemas.microsoft.com/office/powerpoint/2010/main" val="3540192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solidFill>
                  <a:srgbClr val="FF0000"/>
                </a:solidFill>
              </a:rPr>
              <a:t>Designing and testing </a:t>
            </a:r>
            <a:r>
              <a:rPr lang="en-GB" b="1" dirty="0">
                <a:solidFill>
                  <a:srgbClr val="FF0000"/>
                </a:solidFill>
              </a:rPr>
              <a:t>simplified, adaptive access schemes</a:t>
            </a:r>
            <a:r>
              <a:rPr lang="en-GB" dirty="0">
                <a:solidFill>
                  <a:srgbClr val="FF0000"/>
                </a:solidFill>
              </a:rPr>
              <a:t> tailored to different user communities:</a:t>
            </a:r>
          </a:p>
          <a:p>
            <a:pPr lvl="2">
              <a:buFont typeface="Arial" panose="020B0604020202020204" pitchFamily="34" charset="0"/>
              <a:buChar char="•"/>
            </a:pPr>
            <a:r>
              <a:rPr lang="en-GB" dirty="0">
                <a:solidFill>
                  <a:srgbClr val="FF0000"/>
                </a:solidFill>
              </a:rPr>
              <a:t>academic researchers,</a:t>
            </a:r>
          </a:p>
          <a:p>
            <a:pPr lvl="2">
              <a:buFont typeface="Arial" panose="020B0604020202020204" pitchFamily="34" charset="0"/>
              <a:buChar char="•"/>
            </a:pPr>
            <a:r>
              <a:rPr lang="en-GB" dirty="0">
                <a:solidFill>
                  <a:srgbClr val="FF0000"/>
                </a:solidFill>
              </a:rPr>
              <a:t>early-career scientists,</a:t>
            </a:r>
          </a:p>
          <a:p>
            <a:pPr lvl="2">
              <a:buFont typeface="Arial" panose="020B0604020202020204" pitchFamily="34" charset="0"/>
              <a:buChar char="•"/>
            </a:pPr>
            <a:r>
              <a:rPr lang="en-GB" dirty="0">
                <a:solidFill>
                  <a:srgbClr val="FF0000"/>
                </a:solidFill>
              </a:rPr>
              <a:t>SMEs and startups,</a:t>
            </a:r>
          </a:p>
          <a:p>
            <a:pPr lvl="2">
              <a:buFont typeface="Arial" panose="020B0604020202020204" pitchFamily="34" charset="0"/>
              <a:buChar char="•"/>
            </a:pPr>
            <a:r>
              <a:rPr lang="en-GB" dirty="0">
                <a:solidFill>
                  <a:srgbClr val="FF0000"/>
                </a:solidFill>
              </a:rPr>
              <a:t>public authorities, and</a:t>
            </a:r>
          </a:p>
          <a:p>
            <a:pPr lvl="2">
              <a:buFont typeface="Arial" panose="020B0604020202020204" pitchFamily="34" charset="0"/>
              <a:buChar char="•"/>
            </a:pPr>
            <a:r>
              <a:rPr lang="en-GB" dirty="0">
                <a:solidFill>
                  <a:srgbClr val="FF0000"/>
                </a:solidFill>
              </a:rPr>
              <a:t>international programmes.</a:t>
            </a:r>
          </a:p>
          <a:p>
            <a:pPr marL="285750" indent="-285750">
              <a:buFont typeface="Arial" panose="020B0604020202020204" pitchFamily="34" charset="0"/>
              <a:buChar char="•"/>
            </a:pPr>
            <a:r>
              <a:rPr lang="en-GB" dirty="0">
                <a:solidFill>
                  <a:srgbClr val="FF0000"/>
                </a:solidFill>
              </a:rPr>
              <a:t>Developing </a:t>
            </a:r>
            <a:r>
              <a:rPr lang="en-GB" b="1" dirty="0">
                <a:solidFill>
                  <a:srgbClr val="FF0000"/>
                </a:solidFill>
              </a:rPr>
              <a:t>AI-assisted discovery and navigation tools</a:t>
            </a:r>
            <a:r>
              <a:rPr lang="en-GB" dirty="0">
                <a:solidFill>
                  <a:srgbClr val="FF0000"/>
                </a:solidFill>
              </a:rPr>
              <a:t> within ENVRI-Hub to help users identify relevant services efficiently.</a:t>
            </a:r>
          </a:p>
          <a:p>
            <a:pPr marL="285750" indent="-285750">
              <a:buFont typeface="Arial" panose="020B0604020202020204" pitchFamily="34" charset="0"/>
              <a:buChar char="•"/>
            </a:pPr>
            <a:r>
              <a:rPr lang="en-GB" dirty="0">
                <a:solidFill>
                  <a:srgbClr val="FF0000"/>
                </a:solidFill>
              </a:rPr>
              <a:t>Creating </a:t>
            </a:r>
            <a:r>
              <a:rPr lang="en-GB" b="1" dirty="0">
                <a:solidFill>
                  <a:srgbClr val="FF0000"/>
                </a:solidFill>
              </a:rPr>
              <a:t>intermediary support services and helpdesk functions</a:t>
            </a:r>
            <a:r>
              <a:rPr lang="en-GB" dirty="0">
                <a:solidFill>
                  <a:srgbClr val="FF0000"/>
                </a:solidFill>
              </a:rPr>
              <a:t> for non-expert and cross-disciplinary users.</a:t>
            </a:r>
          </a:p>
          <a:p>
            <a:pPr marL="285750" indent="-285750">
              <a:buFont typeface="Arial" panose="020B0604020202020204" pitchFamily="34" charset="0"/>
              <a:buChar char="•"/>
            </a:pPr>
            <a:r>
              <a:rPr lang="en-GB" dirty="0">
                <a:solidFill>
                  <a:srgbClr val="FF0000"/>
                </a:solidFill>
              </a:rPr>
              <a:t>Promoting ENVRI services through targeted </a:t>
            </a:r>
            <a:r>
              <a:rPr lang="en-GB" b="1" dirty="0">
                <a:solidFill>
                  <a:srgbClr val="FF0000"/>
                </a:solidFill>
              </a:rPr>
              <a:t>outreach, training, and communication actions</a:t>
            </a:r>
            <a:r>
              <a:rPr lang="en-GB" dirty="0">
                <a:solidFill>
                  <a:srgbClr val="FF0000"/>
                </a:solidFill>
              </a:rPr>
              <a:t>, especially in </a:t>
            </a:r>
            <a:r>
              <a:rPr lang="en-GB" b="1" dirty="0">
                <a:solidFill>
                  <a:srgbClr val="FF0000"/>
                </a:solidFill>
              </a:rPr>
              <a:t>widening and candidate countries</a:t>
            </a:r>
            <a:r>
              <a:rPr lang="en-GB" dirty="0">
                <a:solidFill>
                  <a:srgbClr val="FF0000"/>
                </a:solidFill>
              </a:rPr>
              <a:t>.</a:t>
            </a:r>
          </a:p>
          <a:p>
            <a:pPr marL="285750" indent="-285750">
              <a:buFont typeface="Arial" panose="020B0604020202020204" pitchFamily="34" charset="0"/>
              <a:buChar char="•"/>
            </a:pPr>
            <a:r>
              <a:rPr lang="en-GB" dirty="0">
                <a:solidFill>
                  <a:srgbClr val="FF0000"/>
                </a:solidFill>
              </a:rPr>
              <a:t>Enhancing </a:t>
            </a:r>
            <a:r>
              <a:rPr lang="en-GB" b="1" dirty="0">
                <a:solidFill>
                  <a:srgbClr val="FF0000"/>
                </a:solidFill>
              </a:rPr>
              <a:t>feedback loops</a:t>
            </a:r>
            <a:r>
              <a:rPr lang="en-GB" dirty="0">
                <a:solidFill>
                  <a:srgbClr val="FF0000"/>
                </a:solidFill>
              </a:rPr>
              <a:t> to continuously adapt services to emerging user needs.</a:t>
            </a:r>
          </a:p>
          <a:p>
            <a:endParaRPr lang="en-FI" dirty="0"/>
          </a:p>
        </p:txBody>
      </p:sp>
      <p:sp>
        <p:nvSpPr>
          <p:cNvPr id="4" name="Slide Number Placeholder 3"/>
          <p:cNvSpPr>
            <a:spLocks noGrp="1"/>
          </p:cNvSpPr>
          <p:nvPr>
            <p:ph type="sldNum" sz="quarter" idx="5"/>
          </p:nvPr>
        </p:nvSpPr>
        <p:spPr/>
        <p:txBody>
          <a:bodyPr/>
          <a:lstStyle/>
          <a:p>
            <a:fld id="{B92E742F-13F8-0D4D-AF07-A6D1DB1DEAE7}" type="slidenum">
              <a:rPr lang="en-FI" smtClean="0"/>
              <a:t>6</a:t>
            </a:fld>
            <a:endParaRPr lang="en-FI"/>
          </a:p>
        </p:txBody>
      </p:sp>
    </p:spTree>
    <p:extLst>
      <p:ext uri="{BB962C8B-B14F-4D97-AF65-F5344CB8AC3E}">
        <p14:creationId xmlns:p14="http://schemas.microsoft.com/office/powerpoint/2010/main" val="845742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solidFill>
                  <a:srgbClr val="FF0000"/>
                </a:solidFill>
              </a:rPr>
              <a:t>Developing </a:t>
            </a:r>
            <a:r>
              <a:rPr lang="en-GB" b="1" dirty="0">
                <a:solidFill>
                  <a:srgbClr val="FF0000"/>
                </a:solidFill>
              </a:rPr>
              <a:t>shared indicators and KPIs</a:t>
            </a:r>
            <a:r>
              <a:rPr lang="en-GB" dirty="0">
                <a:solidFill>
                  <a:srgbClr val="FF0000"/>
                </a:solidFill>
              </a:rPr>
              <a:t> to measure the contribution of ENVRI RIs to European and global policy priorities.</a:t>
            </a:r>
          </a:p>
          <a:p>
            <a:pPr marL="285750" indent="-285750">
              <a:buFont typeface="Arial" panose="020B0604020202020204" pitchFamily="34" charset="0"/>
              <a:buChar char="•"/>
            </a:pPr>
            <a:r>
              <a:rPr lang="en-GB" dirty="0">
                <a:solidFill>
                  <a:srgbClr val="FF0000"/>
                </a:solidFill>
              </a:rPr>
              <a:t>Establishing a </a:t>
            </a:r>
            <a:r>
              <a:rPr lang="en-GB" b="1" dirty="0">
                <a:solidFill>
                  <a:srgbClr val="FF0000"/>
                </a:solidFill>
              </a:rPr>
              <a:t>common impact assessment framework</a:t>
            </a:r>
            <a:r>
              <a:rPr lang="en-GB" dirty="0">
                <a:solidFill>
                  <a:srgbClr val="FF0000"/>
                </a:solidFill>
              </a:rPr>
              <a:t> covering scientific, societal, and policy impact dimensions.</a:t>
            </a:r>
          </a:p>
          <a:p>
            <a:pPr marL="285750" indent="-285750">
              <a:buFont typeface="Arial" panose="020B0604020202020204" pitchFamily="34" charset="0"/>
              <a:buChar char="•"/>
            </a:pPr>
            <a:r>
              <a:rPr lang="en-GB" dirty="0">
                <a:solidFill>
                  <a:srgbClr val="FF0000"/>
                </a:solidFill>
              </a:rPr>
              <a:t>Producing </a:t>
            </a:r>
            <a:r>
              <a:rPr lang="en-GB" b="1" dirty="0">
                <a:solidFill>
                  <a:srgbClr val="FF0000"/>
                </a:solidFill>
              </a:rPr>
              <a:t>evidence-based dashboards and visualisations</a:t>
            </a:r>
            <a:r>
              <a:rPr lang="en-GB" dirty="0">
                <a:solidFill>
                  <a:srgbClr val="FF0000"/>
                </a:solidFill>
              </a:rPr>
              <a:t> linking ENVRI services to EU Missions (e.g., Climate Adaptation, Ocean, Soil), SDGs, and the Green Deal.</a:t>
            </a:r>
          </a:p>
          <a:p>
            <a:pPr marL="285750" indent="-285750">
              <a:buFont typeface="Arial" panose="020B0604020202020204" pitchFamily="34" charset="0"/>
              <a:buChar char="•"/>
            </a:pPr>
            <a:r>
              <a:rPr lang="en-GB" dirty="0">
                <a:solidFill>
                  <a:srgbClr val="FF0000"/>
                </a:solidFill>
              </a:rPr>
              <a:t>Coordinating with the EC and ESFRI to align these indicators with broader EU monitoring frameworks for RIs and EOSC.</a:t>
            </a:r>
          </a:p>
          <a:p>
            <a:pPr marL="285750" indent="-285750">
              <a:buFont typeface="Arial" panose="020B0604020202020204" pitchFamily="34" charset="0"/>
              <a:buChar char="•"/>
            </a:pPr>
            <a:r>
              <a:rPr lang="en-GB" dirty="0">
                <a:solidFill>
                  <a:srgbClr val="FF0000"/>
                </a:solidFill>
              </a:rPr>
              <a:t>Providing </a:t>
            </a:r>
            <a:r>
              <a:rPr lang="en-GB" b="1" dirty="0">
                <a:solidFill>
                  <a:srgbClr val="FF0000"/>
                </a:solidFill>
              </a:rPr>
              <a:t>validated, policy-relevant metrics</a:t>
            </a:r>
            <a:r>
              <a:rPr lang="en-GB" dirty="0">
                <a:solidFill>
                  <a:srgbClr val="FF0000"/>
                </a:solidFill>
              </a:rPr>
              <a:t> that demonstrate how ENVRI enables scientific excellence, innovation, and policy implementation.</a:t>
            </a:r>
          </a:p>
          <a:p>
            <a:endParaRPr lang="en-FI" dirty="0"/>
          </a:p>
        </p:txBody>
      </p:sp>
      <p:sp>
        <p:nvSpPr>
          <p:cNvPr id="4" name="Slide Number Placeholder 3"/>
          <p:cNvSpPr>
            <a:spLocks noGrp="1"/>
          </p:cNvSpPr>
          <p:nvPr>
            <p:ph type="sldNum" sz="quarter" idx="5"/>
          </p:nvPr>
        </p:nvSpPr>
        <p:spPr/>
        <p:txBody>
          <a:bodyPr/>
          <a:lstStyle/>
          <a:p>
            <a:fld id="{B92E742F-13F8-0D4D-AF07-A6D1DB1DEAE7}" type="slidenum">
              <a:rPr lang="en-FI" smtClean="0"/>
              <a:t>7</a:t>
            </a:fld>
            <a:endParaRPr lang="en-FI"/>
          </a:p>
        </p:txBody>
      </p:sp>
    </p:spTree>
    <p:extLst>
      <p:ext uri="{BB962C8B-B14F-4D97-AF65-F5344CB8AC3E}">
        <p14:creationId xmlns:p14="http://schemas.microsoft.com/office/powerpoint/2010/main" val="1714061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solidFill>
                  <a:srgbClr val="FF0000"/>
                </a:solidFill>
              </a:rPr>
              <a:t>Developing </a:t>
            </a:r>
            <a:r>
              <a:rPr lang="en-GB" b="1" dirty="0">
                <a:solidFill>
                  <a:srgbClr val="FF0000"/>
                </a:solidFill>
              </a:rPr>
              <a:t>shared indicators and KPIs</a:t>
            </a:r>
            <a:r>
              <a:rPr lang="en-GB" dirty="0">
                <a:solidFill>
                  <a:srgbClr val="FF0000"/>
                </a:solidFill>
              </a:rPr>
              <a:t> to measure the contribution of ENVRI RIs to European and global policy priorities.</a:t>
            </a:r>
          </a:p>
          <a:p>
            <a:pPr marL="285750" indent="-285750">
              <a:buFont typeface="Arial" panose="020B0604020202020204" pitchFamily="34" charset="0"/>
              <a:buChar char="•"/>
            </a:pPr>
            <a:r>
              <a:rPr lang="en-GB" dirty="0">
                <a:solidFill>
                  <a:srgbClr val="FF0000"/>
                </a:solidFill>
              </a:rPr>
              <a:t>Establishing a </a:t>
            </a:r>
            <a:r>
              <a:rPr lang="en-GB" b="1" dirty="0">
                <a:solidFill>
                  <a:srgbClr val="FF0000"/>
                </a:solidFill>
              </a:rPr>
              <a:t>common impact assessment framework</a:t>
            </a:r>
            <a:r>
              <a:rPr lang="en-GB" dirty="0">
                <a:solidFill>
                  <a:srgbClr val="FF0000"/>
                </a:solidFill>
              </a:rPr>
              <a:t> covering scientific, societal, and policy impact dimensions.</a:t>
            </a:r>
          </a:p>
          <a:p>
            <a:pPr marL="285750" indent="-285750">
              <a:buFont typeface="Arial" panose="020B0604020202020204" pitchFamily="34" charset="0"/>
              <a:buChar char="•"/>
            </a:pPr>
            <a:r>
              <a:rPr lang="en-GB" dirty="0">
                <a:solidFill>
                  <a:srgbClr val="FF0000"/>
                </a:solidFill>
              </a:rPr>
              <a:t>Producing </a:t>
            </a:r>
            <a:r>
              <a:rPr lang="en-GB" b="1" dirty="0">
                <a:solidFill>
                  <a:srgbClr val="FF0000"/>
                </a:solidFill>
              </a:rPr>
              <a:t>evidence-based dashboards and visualisations</a:t>
            </a:r>
            <a:r>
              <a:rPr lang="en-GB" dirty="0">
                <a:solidFill>
                  <a:srgbClr val="FF0000"/>
                </a:solidFill>
              </a:rPr>
              <a:t> linking ENVRI services to EU Missions (e.g., Climate Adaptation, Ocean, Soil), SDGs, and the Green Deal.</a:t>
            </a:r>
          </a:p>
          <a:p>
            <a:pPr marL="285750" indent="-285750">
              <a:buFont typeface="Arial" panose="020B0604020202020204" pitchFamily="34" charset="0"/>
              <a:buChar char="•"/>
            </a:pPr>
            <a:r>
              <a:rPr lang="en-GB" dirty="0">
                <a:solidFill>
                  <a:srgbClr val="FF0000"/>
                </a:solidFill>
              </a:rPr>
              <a:t>Coordinating with the EC and ESFRI to align these indicators with broader EU monitoring frameworks for RIs and EOSC.</a:t>
            </a:r>
          </a:p>
          <a:p>
            <a:pPr marL="285750" indent="-285750">
              <a:buFont typeface="Arial" panose="020B0604020202020204" pitchFamily="34" charset="0"/>
              <a:buChar char="•"/>
            </a:pPr>
            <a:r>
              <a:rPr lang="en-GB" dirty="0">
                <a:solidFill>
                  <a:srgbClr val="FF0000"/>
                </a:solidFill>
              </a:rPr>
              <a:t>Providing </a:t>
            </a:r>
            <a:r>
              <a:rPr lang="en-GB" b="1" dirty="0">
                <a:solidFill>
                  <a:srgbClr val="FF0000"/>
                </a:solidFill>
              </a:rPr>
              <a:t>validated, policy-relevant metrics</a:t>
            </a:r>
            <a:r>
              <a:rPr lang="en-GB" dirty="0">
                <a:solidFill>
                  <a:srgbClr val="FF0000"/>
                </a:solidFill>
              </a:rPr>
              <a:t> that demonstrate how ENVRI enables scientific excellence, innovation, and policy implementation.</a:t>
            </a:r>
          </a:p>
          <a:p>
            <a:endParaRPr lang="en-FI" dirty="0"/>
          </a:p>
        </p:txBody>
      </p:sp>
      <p:sp>
        <p:nvSpPr>
          <p:cNvPr id="4" name="Slide Number Placeholder 3"/>
          <p:cNvSpPr>
            <a:spLocks noGrp="1"/>
          </p:cNvSpPr>
          <p:nvPr>
            <p:ph type="sldNum" sz="quarter" idx="5"/>
          </p:nvPr>
        </p:nvSpPr>
        <p:spPr/>
        <p:txBody>
          <a:bodyPr/>
          <a:lstStyle/>
          <a:p>
            <a:fld id="{B92E742F-13F8-0D4D-AF07-A6D1DB1DEAE7}" type="slidenum">
              <a:rPr lang="en-FI" smtClean="0"/>
              <a:t>8</a:t>
            </a:fld>
            <a:endParaRPr lang="en-FI"/>
          </a:p>
        </p:txBody>
      </p:sp>
    </p:spTree>
    <p:extLst>
      <p:ext uri="{BB962C8B-B14F-4D97-AF65-F5344CB8AC3E}">
        <p14:creationId xmlns:p14="http://schemas.microsoft.com/office/powerpoint/2010/main" val="2594811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FF0000"/>
                </a:solidFill>
              </a:rPr>
              <a:t>Building a </a:t>
            </a:r>
            <a:r>
              <a:rPr lang="en-GB" b="1" dirty="0">
                <a:solidFill>
                  <a:srgbClr val="FF0000"/>
                </a:solidFill>
              </a:rPr>
              <a:t>sustainable governance model</a:t>
            </a:r>
            <a:r>
              <a:rPr lang="en-GB" dirty="0">
                <a:solidFill>
                  <a:srgbClr val="FF0000"/>
                </a:solidFill>
              </a:rPr>
              <a:t> for the ENVRI cluster, balancing the roles of policy and technical arms (ENVRI Board, ENVRI-Hub, and related bodies).</a:t>
            </a:r>
          </a:p>
          <a:p>
            <a:r>
              <a:rPr lang="en-GB" dirty="0">
                <a:solidFill>
                  <a:srgbClr val="FF0000"/>
                </a:solidFill>
              </a:rPr>
              <a:t>Defining </a:t>
            </a:r>
            <a:r>
              <a:rPr lang="en-GB" b="1" dirty="0">
                <a:solidFill>
                  <a:srgbClr val="FF0000"/>
                </a:solidFill>
              </a:rPr>
              <a:t>funding and cost-sharing models</a:t>
            </a:r>
            <a:r>
              <a:rPr lang="en-GB" dirty="0">
                <a:solidFill>
                  <a:srgbClr val="FF0000"/>
                </a:solidFill>
              </a:rPr>
              <a:t> for shared services and infrastructures.</a:t>
            </a:r>
          </a:p>
          <a:p>
            <a:r>
              <a:rPr lang="en-GB" dirty="0">
                <a:solidFill>
                  <a:srgbClr val="FF0000"/>
                </a:solidFill>
              </a:rPr>
              <a:t>Enhancing </a:t>
            </a:r>
            <a:r>
              <a:rPr lang="en-GB" b="1" dirty="0">
                <a:solidFill>
                  <a:srgbClr val="FF0000"/>
                </a:solidFill>
              </a:rPr>
              <a:t>operational maturity</a:t>
            </a:r>
            <a:r>
              <a:rPr lang="en-GB" dirty="0">
                <a:solidFill>
                  <a:srgbClr val="FF0000"/>
                </a:solidFill>
              </a:rPr>
              <a:t> of ENVRI-Hub through consolidated service management, persistent identifiers, and trusted digital frameworks.</a:t>
            </a:r>
          </a:p>
          <a:p>
            <a:r>
              <a:rPr lang="en-GB" dirty="0">
                <a:solidFill>
                  <a:srgbClr val="FF0000"/>
                </a:solidFill>
              </a:rPr>
              <a:t>Positioning ENVRI as a </a:t>
            </a:r>
            <a:r>
              <a:rPr lang="en-GB" b="1" dirty="0">
                <a:solidFill>
                  <a:srgbClr val="FF0000"/>
                </a:solidFill>
              </a:rPr>
              <a:t>permanent component of the European RI ecosystem</a:t>
            </a:r>
            <a:r>
              <a:rPr lang="en-GB" dirty="0">
                <a:solidFill>
                  <a:srgbClr val="FF0000"/>
                </a:solidFill>
              </a:rPr>
              <a:t>, ready to evolve into a federated or ERIC-like structure aligned with ESFRI and EOSC.</a:t>
            </a:r>
          </a:p>
          <a:p>
            <a:endParaRPr lang="en-FI" dirty="0"/>
          </a:p>
        </p:txBody>
      </p:sp>
      <p:sp>
        <p:nvSpPr>
          <p:cNvPr id="4" name="Slide Number Placeholder 3"/>
          <p:cNvSpPr>
            <a:spLocks noGrp="1"/>
          </p:cNvSpPr>
          <p:nvPr>
            <p:ph type="sldNum" sz="quarter" idx="5"/>
          </p:nvPr>
        </p:nvSpPr>
        <p:spPr/>
        <p:txBody>
          <a:bodyPr/>
          <a:lstStyle/>
          <a:p>
            <a:fld id="{B92E742F-13F8-0D4D-AF07-A6D1DB1DEAE7}" type="slidenum">
              <a:rPr lang="en-FI" smtClean="0"/>
              <a:t>9</a:t>
            </a:fld>
            <a:endParaRPr lang="en-FI"/>
          </a:p>
        </p:txBody>
      </p:sp>
    </p:spTree>
    <p:extLst>
      <p:ext uri="{BB962C8B-B14F-4D97-AF65-F5344CB8AC3E}">
        <p14:creationId xmlns:p14="http://schemas.microsoft.com/office/powerpoint/2010/main" val="1101183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B92E742F-13F8-0D4D-AF07-A6D1DB1DEAE7}" type="slidenum">
              <a:rPr lang="en-FI" smtClean="0"/>
              <a:t>11</a:t>
            </a:fld>
            <a:endParaRPr lang="en-FI"/>
          </a:p>
        </p:txBody>
      </p:sp>
    </p:spTree>
    <p:extLst>
      <p:ext uri="{BB962C8B-B14F-4D97-AF65-F5344CB8AC3E}">
        <p14:creationId xmlns:p14="http://schemas.microsoft.com/office/powerpoint/2010/main" val="2999487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A24FA-0524-B5C9-F7CA-FD660963AB2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I"/>
          </a:p>
        </p:txBody>
      </p:sp>
      <p:sp>
        <p:nvSpPr>
          <p:cNvPr id="3" name="Subtitle 2">
            <a:extLst>
              <a:ext uri="{FF2B5EF4-FFF2-40B4-BE49-F238E27FC236}">
                <a16:creationId xmlns:a16="http://schemas.microsoft.com/office/drawing/2014/main" id="{34002A2A-5FFA-95BA-88A5-64E9082067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4" name="Date Placeholder 3">
            <a:extLst>
              <a:ext uri="{FF2B5EF4-FFF2-40B4-BE49-F238E27FC236}">
                <a16:creationId xmlns:a16="http://schemas.microsoft.com/office/drawing/2014/main" id="{296FF55C-DF00-5272-6EAC-E669DF8863DC}"/>
              </a:ext>
            </a:extLst>
          </p:cNvPr>
          <p:cNvSpPr>
            <a:spLocks noGrp="1"/>
          </p:cNvSpPr>
          <p:nvPr>
            <p:ph type="dt" sz="half" idx="10"/>
          </p:nvPr>
        </p:nvSpPr>
        <p:spPr/>
        <p:txBody>
          <a:bodyPr/>
          <a:lstStyle/>
          <a:p>
            <a:fld id="{8E7ABAC8-3767-F249-8329-716A990CF937}" type="datetimeFigureOut">
              <a:rPr lang="en-FI" smtClean="0"/>
              <a:t>09/12/2025</a:t>
            </a:fld>
            <a:endParaRPr lang="en-FI"/>
          </a:p>
        </p:txBody>
      </p:sp>
      <p:sp>
        <p:nvSpPr>
          <p:cNvPr id="5" name="Footer Placeholder 4">
            <a:extLst>
              <a:ext uri="{FF2B5EF4-FFF2-40B4-BE49-F238E27FC236}">
                <a16:creationId xmlns:a16="http://schemas.microsoft.com/office/drawing/2014/main" id="{2149D2B2-1D64-080B-675A-B67BA526CE86}"/>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A92C6949-6483-1219-C6A2-82DC7BC118EE}"/>
              </a:ext>
            </a:extLst>
          </p:cNvPr>
          <p:cNvSpPr>
            <a:spLocks noGrp="1"/>
          </p:cNvSpPr>
          <p:nvPr>
            <p:ph type="sldNum" sz="quarter" idx="12"/>
          </p:nvPr>
        </p:nvSpPr>
        <p:spPr/>
        <p:txBody>
          <a:bodyPr/>
          <a:lstStyle/>
          <a:p>
            <a:fld id="{8CCC870D-226A-A949-B610-76ADE40988A3}" type="slidenum">
              <a:rPr lang="en-FI" smtClean="0"/>
              <a:t>‹#›</a:t>
            </a:fld>
            <a:endParaRPr lang="en-FI"/>
          </a:p>
        </p:txBody>
      </p:sp>
    </p:spTree>
    <p:extLst>
      <p:ext uri="{BB962C8B-B14F-4D97-AF65-F5344CB8AC3E}">
        <p14:creationId xmlns:p14="http://schemas.microsoft.com/office/powerpoint/2010/main" val="4221160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5E1DD-D0F4-8500-10C6-E4524DB42C11}"/>
              </a:ext>
            </a:extLst>
          </p:cNvPr>
          <p:cNvSpPr>
            <a:spLocks noGrp="1"/>
          </p:cNvSpPr>
          <p:nvPr>
            <p:ph type="title"/>
          </p:nvPr>
        </p:nvSpPr>
        <p:spPr/>
        <p:txBody>
          <a:bodyPr/>
          <a:lstStyle/>
          <a:p>
            <a:r>
              <a:rPr lang="en-GB"/>
              <a:t>Click to edit Master title style</a:t>
            </a:r>
            <a:endParaRPr lang="en-FI"/>
          </a:p>
        </p:txBody>
      </p:sp>
      <p:sp>
        <p:nvSpPr>
          <p:cNvPr id="3" name="Vertical Text Placeholder 2">
            <a:extLst>
              <a:ext uri="{FF2B5EF4-FFF2-40B4-BE49-F238E27FC236}">
                <a16:creationId xmlns:a16="http://schemas.microsoft.com/office/drawing/2014/main" id="{37F2EF05-23B1-4B8C-11C2-16E8113930D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0B9D4882-8646-7262-6D7C-56A247CED5BA}"/>
              </a:ext>
            </a:extLst>
          </p:cNvPr>
          <p:cNvSpPr>
            <a:spLocks noGrp="1"/>
          </p:cNvSpPr>
          <p:nvPr>
            <p:ph type="dt" sz="half" idx="10"/>
          </p:nvPr>
        </p:nvSpPr>
        <p:spPr/>
        <p:txBody>
          <a:bodyPr/>
          <a:lstStyle/>
          <a:p>
            <a:fld id="{8E7ABAC8-3767-F249-8329-716A990CF937}" type="datetimeFigureOut">
              <a:rPr lang="en-FI" smtClean="0"/>
              <a:t>09/12/2025</a:t>
            </a:fld>
            <a:endParaRPr lang="en-FI"/>
          </a:p>
        </p:txBody>
      </p:sp>
      <p:sp>
        <p:nvSpPr>
          <p:cNvPr id="5" name="Footer Placeholder 4">
            <a:extLst>
              <a:ext uri="{FF2B5EF4-FFF2-40B4-BE49-F238E27FC236}">
                <a16:creationId xmlns:a16="http://schemas.microsoft.com/office/drawing/2014/main" id="{AFB19FA1-C545-F3A1-F0C4-85F18C4ABED3}"/>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EC2CF417-E75A-FE58-A1DD-891871224F81}"/>
              </a:ext>
            </a:extLst>
          </p:cNvPr>
          <p:cNvSpPr>
            <a:spLocks noGrp="1"/>
          </p:cNvSpPr>
          <p:nvPr>
            <p:ph type="sldNum" sz="quarter" idx="12"/>
          </p:nvPr>
        </p:nvSpPr>
        <p:spPr/>
        <p:txBody>
          <a:bodyPr/>
          <a:lstStyle/>
          <a:p>
            <a:fld id="{8CCC870D-226A-A949-B610-76ADE40988A3}" type="slidenum">
              <a:rPr lang="en-FI" smtClean="0"/>
              <a:t>‹#›</a:t>
            </a:fld>
            <a:endParaRPr lang="en-FI"/>
          </a:p>
        </p:txBody>
      </p:sp>
    </p:spTree>
    <p:extLst>
      <p:ext uri="{BB962C8B-B14F-4D97-AF65-F5344CB8AC3E}">
        <p14:creationId xmlns:p14="http://schemas.microsoft.com/office/powerpoint/2010/main" val="2412010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D961F27-925A-3025-858A-C19B6F65F23A}"/>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FI"/>
          </a:p>
        </p:txBody>
      </p:sp>
      <p:sp>
        <p:nvSpPr>
          <p:cNvPr id="3" name="Vertical Text Placeholder 2">
            <a:extLst>
              <a:ext uri="{FF2B5EF4-FFF2-40B4-BE49-F238E27FC236}">
                <a16:creationId xmlns:a16="http://schemas.microsoft.com/office/drawing/2014/main" id="{4FCAB396-8333-003F-23D1-134E11A9E45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72434105-6F21-5F4B-6FBE-E425955EFC94}"/>
              </a:ext>
            </a:extLst>
          </p:cNvPr>
          <p:cNvSpPr>
            <a:spLocks noGrp="1"/>
          </p:cNvSpPr>
          <p:nvPr>
            <p:ph type="dt" sz="half" idx="10"/>
          </p:nvPr>
        </p:nvSpPr>
        <p:spPr/>
        <p:txBody>
          <a:bodyPr/>
          <a:lstStyle/>
          <a:p>
            <a:fld id="{8E7ABAC8-3767-F249-8329-716A990CF937}" type="datetimeFigureOut">
              <a:rPr lang="en-FI" smtClean="0"/>
              <a:t>09/12/2025</a:t>
            </a:fld>
            <a:endParaRPr lang="en-FI"/>
          </a:p>
        </p:txBody>
      </p:sp>
      <p:sp>
        <p:nvSpPr>
          <p:cNvPr id="5" name="Footer Placeholder 4">
            <a:extLst>
              <a:ext uri="{FF2B5EF4-FFF2-40B4-BE49-F238E27FC236}">
                <a16:creationId xmlns:a16="http://schemas.microsoft.com/office/drawing/2014/main" id="{EACF25C2-09E4-0B8B-D137-EC0E3616F943}"/>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A2D0BC82-F795-5AD1-0FA4-0E027D6EFD5B}"/>
              </a:ext>
            </a:extLst>
          </p:cNvPr>
          <p:cNvSpPr>
            <a:spLocks noGrp="1"/>
          </p:cNvSpPr>
          <p:nvPr>
            <p:ph type="sldNum" sz="quarter" idx="12"/>
          </p:nvPr>
        </p:nvSpPr>
        <p:spPr/>
        <p:txBody>
          <a:bodyPr/>
          <a:lstStyle/>
          <a:p>
            <a:fld id="{8CCC870D-226A-A949-B610-76ADE40988A3}" type="slidenum">
              <a:rPr lang="en-FI" smtClean="0"/>
              <a:t>‹#›</a:t>
            </a:fld>
            <a:endParaRPr lang="en-FI"/>
          </a:p>
        </p:txBody>
      </p:sp>
    </p:spTree>
    <p:extLst>
      <p:ext uri="{BB962C8B-B14F-4D97-AF65-F5344CB8AC3E}">
        <p14:creationId xmlns:p14="http://schemas.microsoft.com/office/powerpoint/2010/main" val="202043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360CD-365D-6377-30A8-E45929D97E0F}"/>
              </a:ext>
            </a:extLst>
          </p:cNvPr>
          <p:cNvSpPr>
            <a:spLocks noGrp="1"/>
          </p:cNvSpPr>
          <p:nvPr>
            <p:ph type="title"/>
          </p:nvPr>
        </p:nvSpPr>
        <p:spPr/>
        <p:txBody>
          <a:bodyPr/>
          <a:lstStyle/>
          <a:p>
            <a:r>
              <a:rPr lang="en-GB"/>
              <a:t>Click to edit Master title style</a:t>
            </a:r>
            <a:endParaRPr lang="en-FI"/>
          </a:p>
        </p:txBody>
      </p:sp>
      <p:sp>
        <p:nvSpPr>
          <p:cNvPr id="3" name="Content Placeholder 2">
            <a:extLst>
              <a:ext uri="{FF2B5EF4-FFF2-40B4-BE49-F238E27FC236}">
                <a16:creationId xmlns:a16="http://schemas.microsoft.com/office/drawing/2014/main" id="{A81CD7DE-EDD9-512A-C01C-F659441D6A0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6D1566C6-A94D-B9C2-D7CE-90944ADC001A}"/>
              </a:ext>
            </a:extLst>
          </p:cNvPr>
          <p:cNvSpPr>
            <a:spLocks noGrp="1"/>
          </p:cNvSpPr>
          <p:nvPr>
            <p:ph type="dt" sz="half" idx="10"/>
          </p:nvPr>
        </p:nvSpPr>
        <p:spPr/>
        <p:txBody>
          <a:bodyPr/>
          <a:lstStyle/>
          <a:p>
            <a:fld id="{8E7ABAC8-3767-F249-8329-716A990CF937}" type="datetimeFigureOut">
              <a:rPr lang="en-FI" smtClean="0"/>
              <a:t>09/12/2025</a:t>
            </a:fld>
            <a:endParaRPr lang="en-FI"/>
          </a:p>
        </p:txBody>
      </p:sp>
      <p:sp>
        <p:nvSpPr>
          <p:cNvPr id="5" name="Footer Placeholder 4">
            <a:extLst>
              <a:ext uri="{FF2B5EF4-FFF2-40B4-BE49-F238E27FC236}">
                <a16:creationId xmlns:a16="http://schemas.microsoft.com/office/drawing/2014/main" id="{0E9E54B4-5BE0-D096-9AB3-93915927DDB3}"/>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CBBDD54E-63FF-EB57-BC7F-4051AC17A147}"/>
              </a:ext>
            </a:extLst>
          </p:cNvPr>
          <p:cNvSpPr>
            <a:spLocks noGrp="1"/>
          </p:cNvSpPr>
          <p:nvPr>
            <p:ph type="sldNum" sz="quarter" idx="12"/>
          </p:nvPr>
        </p:nvSpPr>
        <p:spPr/>
        <p:txBody>
          <a:bodyPr/>
          <a:lstStyle/>
          <a:p>
            <a:fld id="{8CCC870D-226A-A949-B610-76ADE40988A3}" type="slidenum">
              <a:rPr lang="en-FI" smtClean="0"/>
              <a:t>‹#›</a:t>
            </a:fld>
            <a:endParaRPr lang="en-FI"/>
          </a:p>
        </p:txBody>
      </p:sp>
    </p:spTree>
    <p:extLst>
      <p:ext uri="{BB962C8B-B14F-4D97-AF65-F5344CB8AC3E}">
        <p14:creationId xmlns:p14="http://schemas.microsoft.com/office/powerpoint/2010/main" val="3826047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B6826-7098-7E69-AB37-A0BC46241E9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FI"/>
          </a:p>
        </p:txBody>
      </p:sp>
      <p:sp>
        <p:nvSpPr>
          <p:cNvPr id="3" name="Text Placeholder 2">
            <a:extLst>
              <a:ext uri="{FF2B5EF4-FFF2-40B4-BE49-F238E27FC236}">
                <a16:creationId xmlns:a16="http://schemas.microsoft.com/office/drawing/2014/main" id="{CFF02995-003E-BD3E-2FCD-321B047E8FE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90AF0CF-CBCD-B4A9-5358-543AF0ED46B3}"/>
              </a:ext>
            </a:extLst>
          </p:cNvPr>
          <p:cNvSpPr>
            <a:spLocks noGrp="1"/>
          </p:cNvSpPr>
          <p:nvPr>
            <p:ph type="dt" sz="half" idx="10"/>
          </p:nvPr>
        </p:nvSpPr>
        <p:spPr/>
        <p:txBody>
          <a:bodyPr/>
          <a:lstStyle/>
          <a:p>
            <a:fld id="{8E7ABAC8-3767-F249-8329-716A990CF937}" type="datetimeFigureOut">
              <a:rPr lang="en-FI" smtClean="0"/>
              <a:t>09/12/2025</a:t>
            </a:fld>
            <a:endParaRPr lang="en-FI"/>
          </a:p>
        </p:txBody>
      </p:sp>
      <p:sp>
        <p:nvSpPr>
          <p:cNvPr id="5" name="Footer Placeholder 4">
            <a:extLst>
              <a:ext uri="{FF2B5EF4-FFF2-40B4-BE49-F238E27FC236}">
                <a16:creationId xmlns:a16="http://schemas.microsoft.com/office/drawing/2014/main" id="{EC7ABE73-381C-BE76-2884-53DCB3F8F868}"/>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D25F50AF-0998-A065-17F0-FED7F30EBA84}"/>
              </a:ext>
            </a:extLst>
          </p:cNvPr>
          <p:cNvSpPr>
            <a:spLocks noGrp="1"/>
          </p:cNvSpPr>
          <p:nvPr>
            <p:ph type="sldNum" sz="quarter" idx="12"/>
          </p:nvPr>
        </p:nvSpPr>
        <p:spPr/>
        <p:txBody>
          <a:bodyPr/>
          <a:lstStyle/>
          <a:p>
            <a:fld id="{8CCC870D-226A-A949-B610-76ADE40988A3}" type="slidenum">
              <a:rPr lang="en-FI" smtClean="0"/>
              <a:t>‹#›</a:t>
            </a:fld>
            <a:endParaRPr lang="en-FI"/>
          </a:p>
        </p:txBody>
      </p:sp>
    </p:spTree>
    <p:extLst>
      <p:ext uri="{BB962C8B-B14F-4D97-AF65-F5344CB8AC3E}">
        <p14:creationId xmlns:p14="http://schemas.microsoft.com/office/powerpoint/2010/main" val="390836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9AD81-2F74-B2A9-494C-0EADD1C08B00}"/>
              </a:ext>
            </a:extLst>
          </p:cNvPr>
          <p:cNvSpPr>
            <a:spLocks noGrp="1"/>
          </p:cNvSpPr>
          <p:nvPr>
            <p:ph type="title"/>
          </p:nvPr>
        </p:nvSpPr>
        <p:spPr/>
        <p:txBody>
          <a:bodyPr/>
          <a:lstStyle/>
          <a:p>
            <a:r>
              <a:rPr lang="en-GB"/>
              <a:t>Click to edit Master title style</a:t>
            </a:r>
            <a:endParaRPr lang="en-FI"/>
          </a:p>
        </p:txBody>
      </p:sp>
      <p:sp>
        <p:nvSpPr>
          <p:cNvPr id="3" name="Content Placeholder 2">
            <a:extLst>
              <a:ext uri="{FF2B5EF4-FFF2-40B4-BE49-F238E27FC236}">
                <a16:creationId xmlns:a16="http://schemas.microsoft.com/office/drawing/2014/main" id="{EF49BDF4-C58D-F1A4-3B13-7C34E2515F63}"/>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Content Placeholder 3">
            <a:extLst>
              <a:ext uri="{FF2B5EF4-FFF2-40B4-BE49-F238E27FC236}">
                <a16:creationId xmlns:a16="http://schemas.microsoft.com/office/drawing/2014/main" id="{8872908C-7839-7928-827D-90130CA6572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Date Placeholder 4">
            <a:extLst>
              <a:ext uri="{FF2B5EF4-FFF2-40B4-BE49-F238E27FC236}">
                <a16:creationId xmlns:a16="http://schemas.microsoft.com/office/drawing/2014/main" id="{9296A981-FC47-652D-7B59-5B31DCD43E74}"/>
              </a:ext>
            </a:extLst>
          </p:cNvPr>
          <p:cNvSpPr>
            <a:spLocks noGrp="1"/>
          </p:cNvSpPr>
          <p:nvPr>
            <p:ph type="dt" sz="half" idx="10"/>
          </p:nvPr>
        </p:nvSpPr>
        <p:spPr/>
        <p:txBody>
          <a:bodyPr/>
          <a:lstStyle/>
          <a:p>
            <a:fld id="{8E7ABAC8-3767-F249-8329-716A990CF937}" type="datetimeFigureOut">
              <a:rPr lang="en-FI" smtClean="0"/>
              <a:t>09/12/2025</a:t>
            </a:fld>
            <a:endParaRPr lang="en-FI"/>
          </a:p>
        </p:txBody>
      </p:sp>
      <p:sp>
        <p:nvSpPr>
          <p:cNvPr id="6" name="Footer Placeholder 5">
            <a:extLst>
              <a:ext uri="{FF2B5EF4-FFF2-40B4-BE49-F238E27FC236}">
                <a16:creationId xmlns:a16="http://schemas.microsoft.com/office/drawing/2014/main" id="{30ACA7E1-67C2-29E7-2ACF-0FD3038B8C8E}"/>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ECC71B5F-879A-1E92-3AAD-D3EC07035CFF}"/>
              </a:ext>
            </a:extLst>
          </p:cNvPr>
          <p:cNvSpPr>
            <a:spLocks noGrp="1"/>
          </p:cNvSpPr>
          <p:nvPr>
            <p:ph type="sldNum" sz="quarter" idx="12"/>
          </p:nvPr>
        </p:nvSpPr>
        <p:spPr/>
        <p:txBody>
          <a:bodyPr/>
          <a:lstStyle/>
          <a:p>
            <a:fld id="{8CCC870D-226A-A949-B610-76ADE40988A3}" type="slidenum">
              <a:rPr lang="en-FI" smtClean="0"/>
              <a:t>‹#›</a:t>
            </a:fld>
            <a:endParaRPr lang="en-FI"/>
          </a:p>
        </p:txBody>
      </p:sp>
    </p:spTree>
    <p:extLst>
      <p:ext uri="{BB962C8B-B14F-4D97-AF65-F5344CB8AC3E}">
        <p14:creationId xmlns:p14="http://schemas.microsoft.com/office/powerpoint/2010/main" val="511698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AA1F8-6EEF-634B-B322-89AFEB90DA07}"/>
              </a:ext>
            </a:extLst>
          </p:cNvPr>
          <p:cNvSpPr>
            <a:spLocks noGrp="1"/>
          </p:cNvSpPr>
          <p:nvPr>
            <p:ph type="title"/>
          </p:nvPr>
        </p:nvSpPr>
        <p:spPr>
          <a:xfrm>
            <a:off x="839788" y="365125"/>
            <a:ext cx="10515600" cy="1325563"/>
          </a:xfrm>
        </p:spPr>
        <p:txBody>
          <a:bodyPr/>
          <a:lstStyle/>
          <a:p>
            <a:r>
              <a:rPr lang="en-GB"/>
              <a:t>Click to edit Master title style</a:t>
            </a:r>
            <a:endParaRPr lang="en-FI"/>
          </a:p>
        </p:txBody>
      </p:sp>
      <p:sp>
        <p:nvSpPr>
          <p:cNvPr id="3" name="Text Placeholder 2">
            <a:extLst>
              <a:ext uri="{FF2B5EF4-FFF2-40B4-BE49-F238E27FC236}">
                <a16:creationId xmlns:a16="http://schemas.microsoft.com/office/drawing/2014/main" id="{F0F372C1-954B-4356-777A-8EB68DAEBB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373F340-9308-26ED-D3BA-D2D13A922F4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5" name="Text Placeholder 4">
            <a:extLst>
              <a:ext uri="{FF2B5EF4-FFF2-40B4-BE49-F238E27FC236}">
                <a16:creationId xmlns:a16="http://schemas.microsoft.com/office/drawing/2014/main" id="{3F7A1FAE-AC24-5E01-9C2B-4FF4F5A9F1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3FC95D2-F11C-B7BC-9325-30E058C1EEC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7" name="Date Placeholder 6">
            <a:extLst>
              <a:ext uri="{FF2B5EF4-FFF2-40B4-BE49-F238E27FC236}">
                <a16:creationId xmlns:a16="http://schemas.microsoft.com/office/drawing/2014/main" id="{4DC76108-7723-84F6-2D22-4471EAEBFD2A}"/>
              </a:ext>
            </a:extLst>
          </p:cNvPr>
          <p:cNvSpPr>
            <a:spLocks noGrp="1"/>
          </p:cNvSpPr>
          <p:nvPr>
            <p:ph type="dt" sz="half" idx="10"/>
          </p:nvPr>
        </p:nvSpPr>
        <p:spPr/>
        <p:txBody>
          <a:bodyPr/>
          <a:lstStyle/>
          <a:p>
            <a:fld id="{8E7ABAC8-3767-F249-8329-716A990CF937}" type="datetimeFigureOut">
              <a:rPr lang="en-FI" smtClean="0"/>
              <a:t>09/12/2025</a:t>
            </a:fld>
            <a:endParaRPr lang="en-FI"/>
          </a:p>
        </p:txBody>
      </p:sp>
      <p:sp>
        <p:nvSpPr>
          <p:cNvPr id="8" name="Footer Placeholder 7">
            <a:extLst>
              <a:ext uri="{FF2B5EF4-FFF2-40B4-BE49-F238E27FC236}">
                <a16:creationId xmlns:a16="http://schemas.microsoft.com/office/drawing/2014/main" id="{345B88E2-2F4B-14B6-FB10-A02242506689}"/>
              </a:ext>
            </a:extLst>
          </p:cNvPr>
          <p:cNvSpPr>
            <a:spLocks noGrp="1"/>
          </p:cNvSpPr>
          <p:nvPr>
            <p:ph type="ftr" sz="quarter" idx="11"/>
          </p:nvPr>
        </p:nvSpPr>
        <p:spPr/>
        <p:txBody>
          <a:bodyPr/>
          <a:lstStyle/>
          <a:p>
            <a:endParaRPr lang="en-FI"/>
          </a:p>
        </p:txBody>
      </p:sp>
      <p:sp>
        <p:nvSpPr>
          <p:cNvPr id="9" name="Slide Number Placeholder 8">
            <a:extLst>
              <a:ext uri="{FF2B5EF4-FFF2-40B4-BE49-F238E27FC236}">
                <a16:creationId xmlns:a16="http://schemas.microsoft.com/office/drawing/2014/main" id="{03320C76-C658-A8C3-7562-D4BD025FECA0}"/>
              </a:ext>
            </a:extLst>
          </p:cNvPr>
          <p:cNvSpPr>
            <a:spLocks noGrp="1"/>
          </p:cNvSpPr>
          <p:nvPr>
            <p:ph type="sldNum" sz="quarter" idx="12"/>
          </p:nvPr>
        </p:nvSpPr>
        <p:spPr/>
        <p:txBody>
          <a:bodyPr/>
          <a:lstStyle/>
          <a:p>
            <a:fld id="{8CCC870D-226A-A949-B610-76ADE40988A3}" type="slidenum">
              <a:rPr lang="en-FI" smtClean="0"/>
              <a:t>‹#›</a:t>
            </a:fld>
            <a:endParaRPr lang="en-FI"/>
          </a:p>
        </p:txBody>
      </p:sp>
    </p:spTree>
    <p:extLst>
      <p:ext uri="{BB962C8B-B14F-4D97-AF65-F5344CB8AC3E}">
        <p14:creationId xmlns:p14="http://schemas.microsoft.com/office/powerpoint/2010/main" val="4108351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AFD5B-4AB1-5081-E116-E766491EF840}"/>
              </a:ext>
            </a:extLst>
          </p:cNvPr>
          <p:cNvSpPr>
            <a:spLocks noGrp="1"/>
          </p:cNvSpPr>
          <p:nvPr>
            <p:ph type="title"/>
          </p:nvPr>
        </p:nvSpPr>
        <p:spPr/>
        <p:txBody>
          <a:bodyPr/>
          <a:lstStyle/>
          <a:p>
            <a:r>
              <a:rPr lang="en-GB"/>
              <a:t>Click to edit Master title style</a:t>
            </a:r>
            <a:endParaRPr lang="en-FI"/>
          </a:p>
        </p:txBody>
      </p:sp>
      <p:sp>
        <p:nvSpPr>
          <p:cNvPr id="3" name="Date Placeholder 2">
            <a:extLst>
              <a:ext uri="{FF2B5EF4-FFF2-40B4-BE49-F238E27FC236}">
                <a16:creationId xmlns:a16="http://schemas.microsoft.com/office/drawing/2014/main" id="{EE2BA835-CF91-0494-2449-8B83A5E6B13C}"/>
              </a:ext>
            </a:extLst>
          </p:cNvPr>
          <p:cNvSpPr>
            <a:spLocks noGrp="1"/>
          </p:cNvSpPr>
          <p:nvPr>
            <p:ph type="dt" sz="half" idx="10"/>
          </p:nvPr>
        </p:nvSpPr>
        <p:spPr/>
        <p:txBody>
          <a:bodyPr/>
          <a:lstStyle/>
          <a:p>
            <a:fld id="{8E7ABAC8-3767-F249-8329-716A990CF937}" type="datetimeFigureOut">
              <a:rPr lang="en-FI" smtClean="0"/>
              <a:t>09/12/2025</a:t>
            </a:fld>
            <a:endParaRPr lang="en-FI"/>
          </a:p>
        </p:txBody>
      </p:sp>
      <p:sp>
        <p:nvSpPr>
          <p:cNvPr id="4" name="Footer Placeholder 3">
            <a:extLst>
              <a:ext uri="{FF2B5EF4-FFF2-40B4-BE49-F238E27FC236}">
                <a16:creationId xmlns:a16="http://schemas.microsoft.com/office/drawing/2014/main" id="{FB706ACD-54A1-2473-C1AA-8EC59AF921A8}"/>
              </a:ext>
            </a:extLst>
          </p:cNvPr>
          <p:cNvSpPr>
            <a:spLocks noGrp="1"/>
          </p:cNvSpPr>
          <p:nvPr>
            <p:ph type="ftr" sz="quarter" idx="11"/>
          </p:nvPr>
        </p:nvSpPr>
        <p:spPr/>
        <p:txBody>
          <a:bodyPr/>
          <a:lstStyle/>
          <a:p>
            <a:endParaRPr lang="en-FI"/>
          </a:p>
        </p:txBody>
      </p:sp>
      <p:sp>
        <p:nvSpPr>
          <p:cNvPr id="5" name="Slide Number Placeholder 4">
            <a:extLst>
              <a:ext uri="{FF2B5EF4-FFF2-40B4-BE49-F238E27FC236}">
                <a16:creationId xmlns:a16="http://schemas.microsoft.com/office/drawing/2014/main" id="{2CB06288-C6A6-C33E-3477-4B78EDF27C03}"/>
              </a:ext>
            </a:extLst>
          </p:cNvPr>
          <p:cNvSpPr>
            <a:spLocks noGrp="1"/>
          </p:cNvSpPr>
          <p:nvPr>
            <p:ph type="sldNum" sz="quarter" idx="12"/>
          </p:nvPr>
        </p:nvSpPr>
        <p:spPr/>
        <p:txBody>
          <a:bodyPr/>
          <a:lstStyle/>
          <a:p>
            <a:fld id="{8CCC870D-226A-A949-B610-76ADE40988A3}" type="slidenum">
              <a:rPr lang="en-FI" smtClean="0"/>
              <a:t>‹#›</a:t>
            </a:fld>
            <a:endParaRPr lang="en-FI"/>
          </a:p>
        </p:txBody>
      </p:sp>
    </p:spTree>
    <p:extLst>
      <p:ext uri="{BB962C8B-B14F-4D97-AF65-F5344CB8AC3E}">
        <p14:creationId xmlns:p14="http://schemas.microsoft.com/office/powerpoint/2010/main" val="1908578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DE580D-807C-31D1-C8BE-BB76B86E6314}"/>
              </a:ext>
            </a:extLst>
          </p:cNvPr>
          <p:cNvSpPr>
            <a:spLocks noGrp="1"/>
          </p:cNvSpPr>
          <p:nvPr>
            <p:ph type="dt" sz="half" idx="10"/>
          </p:nvPr>
        </p:nvSpPr>
        <p:spPr/>
        <p:txBody>
          <a:bodyPr/>
          <a:lstStyle/>
          <a:p>
            <a:fld id="{8E7ABAC8-3767-F249-8329-716A990CF937}" type="datetimeFigureOut">
              <a:rPr lang="en-FI" smtClean="0"/>
              <a:t>09/12/2025</a:t>
            </a:fld>
            <a:endParaRPr lang="en-FI"/>
          </a:p>
        </p:txBody>
      </p:sp>
      <p:sp>
        <p:nvSpPr>
          <p:cNvPr id="3" name="Footer Placeholder 2">
            <a:extLst>
              <a:ext uri="{FF2B5EF4-FFF2-40B4-BE49-F238E27FC236}">
                <a16:creationId xmlns:a16="http://schemas.microsoft.com/office/drawing/2014/main" id="{A7629D83-5C0A-7E76-9189-FAFB119194AD}"/>
              </a:ext>
            </a:extLst>
          </p:cNvPr>
          <p:cNvSpPr>
            <a:spLocks noGrp="1"/>
          </p:cNvSpPr>
          <p:nvPr>
            <p:ph type="ftr" sz="quarter" idx="11"/>
          </p:nvPr>
        </p:nvSpPr>
        <p:spPr/>
        <p:txBody>
          <a:bodyPr/>
          <a:lstStyle/>
          <a:p>
            <a:endParaRPr lang="en-FI"/>
          </a:p>
        </p:txBody>
      </p:sp>
      <p:sp>
        <p:nvSpPr>
          <p:cNvPr id="4" name="Slide Number Placeholder 3">
            <a:extLst>
              <a:ext uri="{FF2B5EF4-FFF2-40B4-BE49-F238E27FC236}">
                <a16:creationId xmlns:a16="http://schemas.microsoft.com/office/drawing/2014/main" id="{2BDEF05A-3053-3D7D-C5FD-E6B3BA69E73B}"/>
              </a:ext>
            </a:extLst>
          </p:cNvPr>
          <p:cNvSpPr>
            <a:spLocks noGrp="1"/>
          </p:cNvSpPr>
          <p:nvPr>
            <p:ph type="sldNum" sz="quarter" idx="12"/>
          </p:nvPr>
        </p:nvSpPr>
        <p:spPr/>
        <p:txBody>
          <a:bodyPr/>
          <a:lstStyle/>
          <a:p>
            <a:fld id="{8CCC870D-226A-A949-B610-76ADE40988A3}" type="slidenum">
              <a:rPr lang="en-FI" smtClean="0"/>
              <a:t>‹#›</a:t>
            </a:fld>
            <a:endParaRPr lang="en-FI"/>
          </a:p>
        </p:txBody>
      </p:sp>
    </p:spTree>
    <p:extLst>
      <p:ext uri="{BB962C8B-B14F-4D97-AF65-F5344CB8AC3E}">
        <p14:creationId xmlns:p14="http://schemas.microsoft.com/office/powerpoint/2010/main" val="1077084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22459-F30D-2F80-CB48-9223B5D9A9D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Content Placeholder 2">
            <a:extLst>
              <a:ext uri="{FF2B5EF4-FFF2-40B4-BE49-F238E27FC236}">
                <a16:creationId xmlns:a16="http://schemas.microsoft.com/office/drawing/2014/main" id="{67C77380-A21B-4366-CBDF-01971BE7E6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Text Placeholder 3">
            <a:extLst>
              <a:ext uri="{FF2B5EF4-FFF2-40B4-BE49-F238E27FC236}">
                <a16:creationId xmlns:a16="http://schemas.microsoft.com/office/drawing/2014/main" id="{C8FFB5E2-B135-1EF0-4422-B60ADC0630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C6FC4F5-392D-10E6-65BE-50270B6DC5B0}"/>
              </a:ext>
            </a:extLst>
          </p:cNvPr>
          <p:cNvSpPr>
            <a:spLocks noGrp="1"/>
          </p:cNvSpPr>
          <p:nvPr>
            <p:ph type="dt" sz="half" idx="10"/>
          </p:nvPr>
        </p:nvSpPr>
        <p:spPr/>
        <p:txBody>
          <a:bodyPr/>
          <a:lstStyle/>
          <a:p>
            <a:fld id="{8E7ABAC8-3767-F249-8329-716A990CF937}" type="datetimeFigureOut">
              <a:rPr lang="en-FI" smtClean="0"/>
              <a:t>09/12/2025</a:t>
            </a:fld>
            <a:endParaRPr lang="en-FI"/>
          </a:p>
        </p:txBody>
      </p:sp>
      <p:sp>
        <p:nvSpPr>
          <p:cNvPr id="6" name="Footer Placeholder 5">
            <a:extLst>
              <a:ext uri="{FF2B5EF4-FFF2-40B4-BE49-F238E27FC236}">
                <a16:creationId xmlns:a16="http://schemas.microsoft.com/office/drawing/2014/main" id="{42B5A41A-600D-8F0A-BC46-301C50454D35}"/>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95A042CA-5685-53D1-945F-3E2C3373A081}"/>
              </a:ext>
            </a:extLst>
          </p:cNvPr>
          <p:cNvSpPr>
            <a:spLocks noGrp="1"/>
          </p:cNvSpPr>
          <p:nvPr>
            <p:ph type="sldNum" sz="quarter" idx="12"/>
          </p:nvPr>
        </p:nvSpPr>
        <p:spPr/>
        <p:txBody>
          <a:bodyPr/>
          <a:lstStyle/>
          <a:p>
            <a:fld id="{8CCC870D-226A-A949-B610-76ADE40988A3}" type="slidenum">
              <a:rPr lang="en-FI" smtClean="0"/>
              <a:t>‹#›</a:t>
            </a:fld>
            <a:endParaRPr lang="en-FI"/>
          </a:p>
        </p:txBody>
      </p:sp>
    </p:spTree>
    <p:extLst>
      <p:ext uri="{BB962C8B-B14F-4D97-AF65-F5344CB8AC3E}">
        <p14:creationId xmlns:p14="http://schemas.microsoft.com/office/powerpoint/2010/main" val="3250144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49D64-75A7-86BB-84F7-F7AA6F9FE76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FI"/>
          </a:p>
        </p:txBody>
      </p:sp>
      <p:sp>
        <p:nvSpPr>
          <p:cNvPr id="3" name="Picture Placeholder 2">
            <a:extLst>
              <a:ext uri="{FF2B5EF4-FFF2-40B4-BE49-F238E27FC236}">
                <a16:creationId xmlns:a16="http://schemas.microsoft.com/office/drawing/2014/main" id="{52CFD125-D1B8-6086-86B7-39B8DB0E0E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4" name="Text Placeholder 3">
            <a:extLst>
              <a:ext uri="{FF2B5EF4-FFF2-40B4-BE49-F238E27FC236}">
                <a16:creationId xmlns:a16="http://schemas.microsoft.com/office/drawing/2014/main" id="{CAA66C2E-6BFF-EB60-5FF7-2B13A40063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A503CA2-7217-7CCE-64B0-F66BC138FA5E}"/>
              </a:ext>
            </a:extLst>
          </p:cNvPr>
          <p:cNvSpPr>
            <a:spLocks noGrp="1"/>
          </p:cNvSpPr>
          <p:nvPr>
            <p:ph type="dt" sz="half" idx="10"/>
          </p:nvPr>
        </p:nvSpPr>
        <p:spPr/>
        <p:txBody>
          <a:bodyPr/>
          <a:lstStyle/>
          <a:p>
            <a:fld id="{8E7ABAC8-3767-F249-8329-716A990CF937}" type="datetimeFigureOut">
              <a:rPr lang="en-FI" smtClean="0"/>
              <a:t>09/12/2025</a:t>
            </a:fld>
            <a:endParaRPr lang="en-FI"/>
          </a:p>
        </p:txBody>
      </p:sp>
      <p:sp>
        <p:nvSpPr>
          <p:cNvPr id="6" name="Footer Placeholder 5">
            <a:extLst>
              <a:ext uri="{FF2B5EF4-FFF2-40B4-BE49-F238E27FC236}">
                <a16:creationId xmlns:a16="http://schemas.microsoft.com/office/drawing/2014/main" id="{6647779B-5DA4-352B-ACCC-3BF14482C7AC}"/>
              </a:ext>
            </a:extLst>
          </p:cNvPr>
          <p:cNvSpPr>
            <a:spLocks noGrp="1"/>
          </p:cNvSpPr>
          <p:nvPr>
            <p:ph type="ftr" sz="quarter" idx="11"/>
          </p:nvPr>
        </p:nvSpPr>
        <p:spPr/>
        <p:txBody>
          <a:bodyPr/>
          <a:lstStyle/>
          <a:p>
            <a:endParaRPr lang="en-FI"/>
          </a:p>
        </p:txBody>
      </p:sp>
      <p:sp>
        <p:nvSpPr>
          <p:cNvPr id="7" name="Slide Number Placeholder 6">
            <a:extLst>
              <a:ext uri="{FF2B5EF4-FFF2-40B4-BE49-F238E27FC236}">
                <a16:creationId xmlns:a16="http://schemas.microsoft.com/office/drawing/2014/main" id="{9CC1A9A9-5C54-4364-75F8-35B34B08DC40}"/>
              </a:ext>
            </a:extLst>
          </p:cNvPr>
          <p:cNvSpPr>
            <a:spLocks noGrp="1"/>
          </p:cNvSpPr>
          <p:nvPr>
            <p:ph type="sldNum" sz="quarter" idx="12"/>
          </p:nvPr>
        </p:nvSpPr>
        <p:spPr/>
        <p:txBody>
          <a:bodyPr/>
          <a:lstStyle/>
          <a:p>
            <a:fld id="{8CCC870D-226A-A949-B610-76ADE40988A3}" type="slidenum">
              <a:rPr lang="en-FI" smtClean="0"/>
              <a:t>‹#›</a:t>
            </a:fld>
            <a:endParaRPr lang="en-FI"/>
          </a:p>
        </p:txBody>
      </p:sp>
    </p:spTree>
    <p:extLst>
      <p:ext uri="{BB962C8B-B14F-4D97-AF65-F5344CB8AC3E}">
        <p14:creationId xmlns:p14="http://schemas.microsoft.com/office/powerpoint/2010/main" val="3640330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FF05DB-F2CF-3273-A3CB-4771D001C4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FI"/>
          </a:p>
        </p:txBody>
      </p:sp>
      <p:sp>
        <p:nvSpPr>
          <p:cNvPr id="3" name="Text Placeholder 2">
            <a:extLst>
              <a:ext uri="{FF2B5EF4-FFF2-40B4-BE49-F238E27FC236}">
                <a16:creationId xmlns:a16="http://schemas.microsoft.com/office/drawing/2014/main" id="{A254013B-495F-B7E4-C7C3-E94CF59E8C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4" name="Date Placeholder 3">
            <a:extLst>
              <a:ext uri="{FF2B5EF4-FFF2-40B4-BE49-F238E27FC236}">
                <a16:creationId xmlns:a16="http://schemas.microsoft.com/office/drawing/2014/main" id="{7F305319-4452-CB56-C533-5A00481239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7ABAC8-3767-F249-8329-716A990CF937}" type="datetimeFigureOut">
              <a:rPr lang="en-FI" smtClean="0"/>
              <a:t>09/12/2025</a:t>
            </a:fld>
            <a:endParaRPr lang="en-FI"/>
          </a:p>
        </p:txBody>
      </p:sp>
      <p:sp>
        <p:nvSpPr>
          <p:cNvPr id="5" name="Footer Placeholder 4">
            <a:extLst>
              <a:ext uri="{FF2B5EF4-FFF2-40B4-BE49-F238E27FC236}">
                <a16:creationId xmlns:a16="http://schemas.microsoft.com/office/drawing/2014/main" id="{57E485E4-4BFF-B5CD-6DE6-B9C1EBB75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FI"/>
          </a:p>
        </p:txBody>
      </p:sp>
      <p:sp>
        <p:nvSpPr>
          <p:cNvPr id="6" name="Slide Number Placeholder 5">
            <a:extLst>
              <a:ext uri="{FF2B5EF4-FFF2-40B4-BE49-F238E27FC236}">
                <a16:creationId xmlns:a16="http://schemas.microsoft.com/office/drawing/2014/main" id="{8B8A0522-D670-85D5-93B6-9C5DBD5A65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CCC870D-226A-A949-B610-76ADE40988A3}" type="slidenum">
              <a:rPr lang="en-FI" smtClean="0"/>
              <a:t>‹#›</a:t>
            </a:fld>
            <a:endParaRPr lang="en-FI"/>
          </a:p>
        </p:txBody>
      </p:sp>
    </p:spTree>
    <p:extLst>
      <p:ext uri="{BB962C8B-B14F-4D97-AF65-F5344CB8AC3E}">
        <p14:creationId xmlns:p14="http://schemas.microsoft.com/office/powerpoint/2010/main" val="3238037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187591D8-2A96-09D1-8CD0-E52743178D13}"/>
              </a:ext>
            </a:extLst>
          </p:cNvPr>
          <p:cNvSpPr>
            <a:spLocks noGrp="1"/>
          </p:cNvSpPr>
          <p:nvPr>
            <p:ph type="ctrTitle"/>
          </p:nvPr>
        </p:nvSpPr>
        <p:spPr>
          <a:xfrm>
            <a:off x="660041" y="2767106"/>
            <a:ext cx="2880828" cy="3071906"/>
          </a:xfrm>
        </p:spPr>
        <p:txBody>
          <a:bodyPr vert="horz" lIns="91440" tIns="45720" rIns="91440" bIns="45720" rtlCol="0" anchor="t">
            <a:normAutofit/>
          </a:bodyPr>
          <a:lstStyle/>
          <a:p>
            <a:pPr algn="l"/>
            <a:r>
              <a:rPr lang="en-US" sz="1900" b="1" kern="1200" dirty="0">
                <a:solidFill>
                  <a:srgbClr val="FFFFFF"/>
                </a:solidFill>
                <a:latin typeface="+mj-lt"/>
                <a:ea typeface="+mj-ea"/>
                <a:cs typeface="+mj-cs"/>
              </a:rPr>
              <a:t>HORIZON-INFRA-2026-DEV-01-02</a:t>
            </a:r>
            <a:r>
              <a:rPr lang="en-US" sz="1900" kern="1200" dirty="0">
                <a:solidFill>
                  <a:srgbClr val="FFFFFF"/>
                </a:solidFill>
                <a:latin typeface="+mj-lt"/>
                <a:ea typeface="+mj-ea"/>
                <a:cs typeface="+mj-cs"/>
              </a:rPr>
              <a:t>: Consolidation of the research infrastructure landscape – pilots for strategic coordination, synergies and simplified access pathways, by large thematic clusters of pan-European research infrastructures. </a:t>
            </a:r>
          </a:p>
        </p:txBody>
      </p:sp>
      <p:sp>
        <p:nvSpPr>
          <p:cNvPr id="5" name="TextBox 4">
            <a:extLst>
              <a:ext uri="{FF2B5EF4-FFF2-40B4-BE49-F238E27FC236}">
                <a16:creationId xmlns:a16="http://schemas.microsoft.com/office/drawing/2014/main" id="{4A5D396B-01BA-46DA-27B8-B340B48B735A}"/>
              </a:ext>
            </a:extLst>
          </p:cNvPr>
          <p:cNvSpPr txBox="1"/>
          <p:nvPr/>
        </p:nvSpPr>
        <p:spPr>
          <a:xfrm>
            <a:off x="660042" y="806824"/>
            <a:ext cx="2919738" cy="1494117"/>
          </a:xfrm>
          <a:prstGeom prst="rect">
            <a:avLst/>
          </a:prstGeom>
        </p:spPr>
        <p:txBody>
          <a:bodyPr vert="horz" lIns="91440" tIns="45720" rIns="91440" bIns="45720" rtlCol="0" anchor="b">
            <a:normAutofit/>
          </a:bodyPr>
          <a:lstStyle/>
          <a:p>
            <a:pPr>
              <a:lnSpc>
                <a:spcPct val="90000"/>
              </a:lnSpc>
              <a:spcBef>
                <a:spcPts val="1000"/>
              </a:spcBef>
            </a:pPr>
            <a:r>
              <a:rPr lang="en-US" sz="2000" kern="1200" dirty="0">
                <a:solidFill>
                  <a:srgbClr val="FFFFFF"/>
                </a:solidFill>
                <a:latin typeface="+mn-lt"/>
                <a:ea typeface="+mn-ea"/>
                <a:cs typeface="+mn-cs"/>
                <a:sym typeface="Wingdings" pitchFamily="2" charset="2"/>
              </a:rPr>
              <a:t></a:t>
            </a:r>
            <a:endParaRPr lang="en-US" sz="2000" kern="1200" dirty="0">
              <a:solidFill>
                <a:srgbClr val="FFFFFF"/>
              </a:solidFill>
              <a:latin typeface="+mn-lt"/>
              <a:ea typeface="+mn-ea"/>
              <a:cs typeface="+mn-cs"/>
            </a:endParaRPr>
          </a:p>
        </p:txBody>
      </p:sp>
      <p:sp>
        <p:nvSpPr>
          <p:cNvPr id="4" name="TextBox 3">
            <a:extLst>
              <a:ext uri="{FF2B5EF4-FFF2-40B4-BE49-F238E27FC236}">
                <a16:creationId xmlns:a16="http://schemas.microsoft.com/office/drawing/2014/main" id="{03CBBE39-483F-6143-003B-07FC3916CC33}"/>
              </a:ext>
            </a:extLst>
          </p:cNvPr>
          <p:cNvSpPr txBox="1"/>
          <p:nvPr/>
        </p:nvSpPr>
        <p:spPr>
          <a:xfrm>
            <a:off x="4870988" y="1951498"/>
            <a:ext cx="6058188" cy="2539157"/>
          </a:xfrm>
          <a:prstGeom prst="rect">
            <a:avLst/>
          </a:prstGeom>
          <a:noFill/>
        </p:spPr>
        <p:txBody>
          <a:bodyPr wrap="square" rtlCol="0">
            <a:spAutoFit/>
          </a:bodyPr>
          <a:lstStyle/>
          <a:p>
            <a:pPr algn="ctr">
              <a:spcAft>
                <a:spcPts val="600"/>
              </a:spcAft>
            </a:pPr>
            <a:r>
              <a:rPr lang="en-FI" sz="3600" b="1" dirty="0"/>
              <a:t>ENVRI-ONE</a:t>
            </a:r>
          </a:p>
          <a:p>
            <a:pPr algn="ctr">
              <a:spcAft>
                <a:spcPts val="600"/>
              </a:spcAft>
            </a:pPr>
            <a:endParaRPr lang="en-FI" sz="3600" dirty="0"/>
          </a:p>
          <a:p>
            <a:pPr algn="ctr">
              <a:spcAft>
                <a:spcPts val="600"/>
              </a:spcAft>
            </a:pPr>
            <a:r>
              <a:rPr lang="en-GB" dirty="0"/>
              <a:t>We are the environmental cluster as one entity - one system, one interface, one voice.</a:t>
            </a:r>
          </a:p>
          <a:p>
            <a:pPr algn="ctr">
              <a:spcAft>
                <a:spcPts val="600"/>
              </a:spcAft>
            </a:pPr>
            <a:r>
              <a:rPr lang="en-GB" dirty="0"/>
              <a:t>First we made it </a:t>
            </a:r>
            <a:r>
              <a:rPr lang="en-GB" b="1" dirty="0"/>
              <a:t>FAIR</a:t>
            </a:r>
            <a:r>
              <a:rPr lang="en-GB" dirty="0"/>
              <a:t>, </a:t>
            </a:r>
            <a:r>
              <a:rPr lang="en-GB" b="1" dirty="0"/>
              <a:t>NEXT</a:t>
            </a:r>
            <a:r>
              <a:rPr lang="en-GB" dirty="0"/>
              <a:t> we developed it further, now we bring it together as </a:t>
            </a:r>
            <a:r>
              <a:rPr lang="en-GB" b="1" dirty="0"/>
              <a:t>ONE</a:t>
            </a:r>
            <a:endParaRPr lang="en-FI" b="1" dirty="0"/>
          </a:p>
        </p:txBody>
      </p:sp>
    </p:spTree>
    <p:extLst>
      <p:ext uri="{BB962C8B-B14F-4D97-AF65-F5344CB8AC3E}">
        <p14:creationId xmlns:p14="http://schemas.microsoft.com/office/powerpoint/2010/main" val="3556507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c 1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7" name="Oval 1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70BB981-72BC-1388-103E-E684B694B569}"/>
              </a:ext>
            </a:extLst>
          </p:cNvPr>
          <p:cNvSpPr txBox="1"/>
          <p:nvPr/>
        </p:nvSpPr>
        <p:spPr>
          <a:xfrm>
            <a:off x="4053650" y="138105"/>
            <a:ext cx="8012230" cy="3935281"/>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b="1" dirty="0"/>
              <a:t>From the call text: “Proposals should elaborate on which key EU priorities and initiatives (such as Horizon Europe partnerships, missions) they will consider and the nature and objectives of the envisaged coordination mechanisms or joint activities.”</a:t>
            </a:r>
          </a:p>
        </p:txBody>
      </p:sp>
      <p:sp>
        <p:nvSpPr>
          <p:cNvPr id="6" name="TextBox 5">
            <a:extLst>
              <a:ext uri="{FF2B5EF4-FFF2-40B4-BE49-F238E27FC236}">
                <a16:creationId xmlns:a16="http://schemas.microsoft.com/office/drawing/2014/main" id="{5D4AE81F-74F1-6A26-C1E5-6E335B2409CA}"/>
              </a:ext>
            </a:extLst>
          </p:cNvPr>
          <p:cNvSpPr txBox="1"/>
          <p:nvPr/>
        </p:nvSpPr>
        <p:spPr>
          <a:xfrm>
            <a:off x="1183098" y="1394966"/>
            <a:ext cx="10304585" cy="5463034"/>
          </a:xfrm>
          <a:prstGeom prst="rect">
            <a:avLst/>
          </a:prstGeom>
          <a:noFill/>
        </p:spPr>
        <p:txBody>
          <a:bodyPr wrap="square" rtlCol="0">
            <a:spAutoFit/>
          </a:bodyPr>
          <a:lstStyle/>
          <a:p>
            <a:pPr>
              <a:spcAft>
                <a:spcPts val="600"/>
              </a:spcAft>
            </a:pPr>
            <a:r>
              <a:rPr lang="en-GB" b="1" dirty="0"/>
              <a:t>EU Missions</a:t>
            </a:r>
          </a:p>
          <a:p>
            <a:pPr marL="285750" indent="-285750">
              <a:spcAft>
                <a:spcPts val="600"/>
              </a:spcAft>
              <a:buFont typeface="Arial" panose="020B0604020202020204" pitchFamily="34" charset="0"/>
              <a:buChar char="•"/>
            </a:pPr>
            <a:r>
              <a:rPr lang="en-GB" b="1" dirty="0"/>
              <a:t>Mission: Adaptation to Climate Change</a:t>
            </a:r>
            <a:r>
              <a:rPr lang="en-GB" dirty="0"/>
              <a:t> —</a:t>
            </a:r>
            <a:br>
              <a:rPr lang="en-GB" dirty="0"/>
            </a:br>
            <a:r>
              <a:rPr lang="en-GB" dirty="0"/>
              <a:t>ENVRI RIs (ICOS, ANAEE, ACTRIS, </a:t>
            </a:r>
            <a:r>
              <a:rPr lang="en-GB" dirty="0" err="1"/>
              <a:t>eLTER</a:t>
            </a:r>
            <a:r>
              <a:rPr lang="en-GB" dirty="0"/>
              <a:t>, EPOS, etc.) provide essential </a:t>
            </a:r>
            <a:r>
              <a:rPr lang="en-GB" i="1" dirty="0"/>
              <a:t>observational and modelling data</a:t>
            </a:r>
            <a:r>
              <a:rPr lang="en-GB" dirty="0"/>
              <a:t> for assessing climate impacts, vulnerability, and resilience.</a:t>
            </a:r>
            <a:br>
              <a:rPr lang="en-GB" dirty="0"/>
            </a:br>
            <a:r>
              <a:rPr lang="en-GB" i="1" dirty="0"/>
              <a:t>→ ENVRI can offer harmonised data services and indicators supporting Mission monitoring frameworks.</a:t>
            </a:r>
            <a:endParaRPr lang="en-GB" dirty="0"/>
          </a:p>
          <a:p>
            <a:pPr marL="285750" indent="-285750">
              <a:spcAft>
                <a:spcPts val="600"/>
              </a:spcAft>
              <a:buFont typeface="Arial" panose="020B0604020202020204" pitchFamily="34" charset="0"/>
              <a:buChar char="•"/>
            </a:pPr>
            <a:r>
              <a:rPr lang="en-GB" b="1" dirty="0"/>
              <a:t>Mission: Restore Our Ocean and Waters</a:t>
            </a:r>
            <a:r>
              <a:rPr lang="en-GB" dirty="0"/>
              <a:t> —</a:t>
            </a:r>
            <a:br>
              <a:rPr lang="en-GB" dirty="0"/>
            </a:br>
            <a:r>
              <a:rPr lang="en-GB" dirty="0"/>
              <a:t>Through e.g. ANAEE, EMSO, Euro-Argo, ICOS Ocean Thematic Centre, ENVRI provides marine, biogeochemical, and carbon flux observations.</a:t>
            </a:r>
            <a:br>
              <a:rPr lang="en-GB" dirty="0"/>
            </a:br>
            <a:r>
              <a:rPr lang="en-GB" i="1" dirty="0"/>
              <a:t>→ Joint work on marine data interoperability, pollution tracking, and ocean carbon monitoring.</a:t>
            </a:r>
            <a:endParaRPr lang="en-GB" dirty="0"/>
          </a:p>
          <a:p>
            <a:pPr marL="285750" indent="-285750">
              <a:spcAft>
                <a:spcPts val="600"/>
              </a:spcAft>
              <a:buFont typeface="Arial" panose="020B0604020202020204" pitchFamily="34" charset="0"/>
              <a:buChar char="•"/>
            </a:pPr>
            <a:r>
              <a:rPr lang="en-GB" b="1" dirty="0"/>
              <a:t>Mission: Soil Health and Food</a:t>
            </a:r>
            <a:r>
              <a:rPr lang="en-GB" dirty="0"/>
              <a:t> —</a:t>
            </a:r>
            <a:br>
              <a:rPr lang="en-GB" dirty="0"/>
            </a:br>
            <a:r>
              <a:rPr lang="en-GB" dirty="0"/>
              <a:t>ANAEE, </a:t>
            </a:r>
            <a:r>
              <a:rPr lang="en-GB" dirty="0" err="1"/>
              <a:t>eLTER</a:t>
            </a:r>
            <a:r>
              <a:rPr lang="en-GB" dirty="0"/>
              <a:t> and </a:t>
            </a:r>
            <a:r>
              <a:rPr lang="en-GB" dirty="0" err="1"/>
              <a:t>LifeWatch</a:t>
            </a:r>
            <a:r>
              <a:rPr lang="en-GB" dirty="0"/>
              <a:t> deliver soil, biodiversity, and ecosystem data crucial for soil restoration and agroecological transition.</a:t>
            </a:r>
            <a:br>
              <a:rPr lang="en-GB" dirty="0"/>
            </a:br>
            <a:r>
              <a:rPr lang="en-GB" i="1" dirty="0"/>
              <a:t>→ ENVRI can offer shared protocols and FAIR datasets for Mission demonstrators.</a:t>
            </a:r>
            <a:endParaRPr lang="en-GB" dirty="0"/>
          </a:p>
          <a:p>
            <a:pPr marL="285750" indent="-285750">
              <a:spcAft>
                <a:spcPts val="600"/>
              </a:spcAft>
              <a:buFont typeface="Arial" panose="020B0604020202020204" pitchFamily="34" charset="0"/>
              <a:buChar char="•"/>
            </a:pPr>
            <a:r>
              <a:rPr lang="en-GB" dirty="0"/>
              <a:t>(Indirectly) </a:t>
            </a:r>
            <a:r>
              <a:rPr lang="en-GB" b="1" dirty="0"/>
              <a:t>Mission: Climate-Neutral and Smart Cities</a:t>
            </a:r>
            <a:r>
              <a:rPr lang="en-GB" dirty="0"/>
              <a:t> —</a:t>
            </a:r>
            <a:br>
              <a:rPr lang="en-GB" dirty="0"/>
            </a:br>
            <a:r>
              <a:rPr lang="en-GB" dirty="0"/>
              <a:t>Urban air-quality and greenhouse-gas monitoring data from ICOS and ACTRIS support city-level climate actions.</a:t>
            </a:r>
          </a:p>
          <a:p>
            <a:pPr>
              <a:spcAft>
                <a:spcPts val="600"/>
              </a:spcAft>
            </a:pPr>
            <a:endParaRPr lang="en-FI" dirty="0"/>
          </a:p>
        </p:txBody>
      </p:sp>
    </p:spTree>
    <p:extLst>
      <p:ext uri="{BB962C8B-B14F-4D97-AF65-F5344CB8AC3E}">
        <p14:creationId xmlns:p14="http://schemas.microsoft.com/office/powerpoint/2010/main" val="3687788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C223813D-C2CE-468D-2EB5-752BC6E5EBF8}"/>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1"/>
              <a:t>Horizon Europe Partnerships</a:t>
            </a:r>
          </a:p>
          <a:p>
            <a:pPr marL="285750" indent="-228600">
              <a:lnSpc>
                <a:spcPct val="90000"/>
              </a:lnSpc>
              <a:spcAft>
                <a:spcPts val="600"/>
              </a:spcAft>
              <a:buFont typeface="Arial" panose="020B0604020202020204" pitchFamily="34" charset="0"/>
              <a:buChar char="•"/>
            </a:pPr>
            <a:r>
              <a:rPr lang="en-US" b="1"/>
              <a:t>European Partnership for Environmental Observations (planned / under design)</a:t>
            </a:r>
            <a:r>
              <a:rPr lang="en-US"/>
              <a:t> — natural fit; ENVRI can act as the </a:t>
            </a:r>
            <a:r>
              <a:rPr lang="en-US" i="1"/>
              <a:t>backbone</a:t>
            </a:r>
            <a:r>
              <a:rPr lang="en-US"/>
              <a:t> of the observation infrastructure component.</a:t>
            </a:r>
          </a:p>
          <a:p>
            <a:pPr marL="285750" indent="-228600">
              <a:lnSpc>
                <a:spcPct val="90000"/>
              </a:lnSpc>
              <a:spcAft>
                <a:spcPts val="600"/>
              </a:spcAft>
              <a:buFont typeface="Arial" panose="020B0604020202020204" pitchFamily="34" charset="0"/>
              <a:buChar char="•"/>
            </a:pPr>
            <a:r>
              <a:rPr lang="en-US" b="1"/>
              <a:t>Partnership for Biodiversity (Biodiversa+)</a:t>
            </a:r>
            <a:r>
              <a:rPr lang="en-US"/>
              <a:t> — collaboration via LifeWatch, ANAEE, eLTER, ICOS, and cross-data standards for ecosystem services.</a:t>
            </a:r>
          </a:p>
          <a:p>
            <a:pPr marL="285750" indent="-228600">
              <a:lnSpc>
                <a:spcPct val="90000"/>
              </a:lnSpc>
              <a:spcAft>
                <a:spcPts val="600"/>
              </a:spcAft>
              <a:buFont typeface="Arial" panose="020B0604020202020204" pitchFamily="34" charset="0"/>
              <a:buChar char="•"/>
            </a:pPr>
            <a:r>
              <a:rPr lang="en-US" b="1"/>
              <a:t>Partnership for Climate Services (CSA / C3S interface)</a:t>
            </a:r>
            <a:r>
              <a:rPr lang="en-US"/>
              <a:t> — linking ENVRI data streams to Copernicus Climate Services for policy-ready products.</a:t>
            </a:r>
          </a:p>
          <a:p>
            <a:pPr marL="285750" indent="-228600">
              <a:lnSpc>
                <a:spcPct val="90000"/>
              </a:lnSpc>
              <a:spcAft>
                <a:spcPts val="600"/>
              </a:spcAft>
              <a:buFont typeface="Arial" panose="020B0604020202020204" pitchFamily="34" charset="0"/>
              <a:buChar char="•"/>
            </a:pPr>
            <a:r>
              <a:rPr lang="en-US" b="1"/>
              <a:t>Partnership for Ocean Research and Innovation (BlueMission / EuroMarine)</a:t>
            </a:r>
            <a:r>
              <a:rPr lang="en-US"/>
              <a:t> — coordination via EMSO, Euro-Argo.</a:t>
            </a:r>
          </a:p>
          <a:p>
            <a:pPr marL="285750" indent="-228600">
              <a:lnSpc>
                <a:spcPct val="90000"/>
              </a:lnSpc>
              <a:spcAft>
                <a:spcPts val="600"/>
              </a:spcAft>
              <a:buFont typeface="Arial" panose="020B0604020202020204" pitchFamily="34" charset="0"/>
              <a:buChar char="•"/>
            </a:pPr>
            <a:r>
              <a:rPr lang="en-US" b="1"/>
              <a:t>Partnership for Rescuing and Valorising Research Data (under EOSC / OSCARS)</a:t>
            </a:r>
            <a:r>
              <a:rPr lang="en-US"/>
              <a:t> — align FAIRness and interoperability frameworks.</a:t>
            </a:r>
          </a:p>
          <a:p>
            <a:pPr marL="285750" indent="-228600">
              <a:lnSpc>
                <a:spcPct val="90000"/>
              </a:lnSpc>
              <a:spcAft>
                <a:spcPts val="600"/>
              </a:spcAft>
              <a:buFont typeface="Arial" panose="020B0604020202020204" pitchFamily="34" charset="0"/>
              <a:buChar char="•"/>
            </a:pPr>
            <a:r>
              <a:rPr lang="en-US" b="1"/>
              <a:t>Partnership for agroecology </a:t>
            </a:r>
            <a:r>
              <a:rPr lang="en-US"/>
              <a:t>– ANAEE; LIFEWATCH</a:t>
            </a:r>
          </a:p>
          <a:p>
            <a:pPr marL="285750" indent="-228600">
              <a:lnSpc>
                <a:spcPct val="90000"/>
              </a:lnSpc>
              <a:spcAft>
                <a:spcPts val="600"/>
              </a:spcAft>
              <a:buFont typeface="Arial" panose="020B0604020202020204" pitchFamily="34" charset="0"/>
              <a:buChar char="•"/>
            </a:pPr>
            <a:r>
              <a:rPr lang="en-US" b="1"/>
              <a:t>Partnership for forestry </a:t>
            </a:r>
            <a:r>
              <a:rPr lang="en-US"/>
              <a:t>– </a:t>
            </a:r>
          </a:p>
          <a:p>
            <a:pPr marL="285750" indent="-228600">
              <a:lnSpc>
                <a:spcPct val="90000"/>
              </a:lnSpc>
              <a:spcAft>
                <a:spcPts val="600"/>
              </a:spcAft>
              <a:buFont typeface="Arial" panose="020B0604020202020204" pitchFamily="34" charset="0"/>
              <a:buChar char="•"/>
            </a:pPr>
            <a:r>
              <a:rPr lang="en-US"/>
              <a:t>…</a:t>
            </a:r>
          </a:p>
          <a:p>
            <a:pPr indent="-228600">
              <a:lnSpc>
                <a:spcPct val="90000"/>
              </a:lnSpc>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964474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0">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extBox 1">
            <a:extLst>
              <a:ext uri="{FF2B5EF4-FFF2-40B4-BE49-F238E27FC236}">
                <a16:creationId xmlns:a16="http://schemas.microsoft.com/office/drawing/2014/main" id="{5C314054-C840-C6FD-829B-E0B9C1CD7E49}"/>
              </a:ext>
            </a:extLst>
          </p:cNvPr>
          <p:cNvSpPr txBox="1"/>
          <p:nvPr/>
        </p:nvSpPr>
        <p:spPr>
          <a:xfrm>
            <a:off x="4447308" y="591344"/>
            <a:ext cx="6906491" cy="558561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b="1"/>
              <a:t>EU Policy Frameworks</a:t>
            </a:r>
          </a:p>
          <a:p>
            <a:pPr marL="285750" indent="-228600">
              <a:lnSpc>
                <a:spcPct val="90000"/>
              </a:lnSpc>
              <a:spcAft>
                <a:spcPts val="600"/>
              </a:spcAft>
              <a:buFont typeface="Arial" panose="020B0604020202020204" pitchFamily="34" charset="0"/>
              <a:buChar char="•"/>
            </a:pPr>
            <a:r>
              <a:rPr lang="en-US" b="1"/>
              <a:t>European Green Deal</a:t>
            </a:r>
            <a:r>
              <a:rPr lang="en-US"/>
              <a:t> — overarching driver for all environmental RIs.</a:t>
            </a:r>
            <a:br>
              <a:rPr lang="en-US"/>
            </a:br>
            <a:r>
              <a:rPr lang="en-US"/>
              <a:t>ENVRI provides data and services supporting climate neutrality, pollution monitoring, ecosystem restoration, and sustainable resource use.</a:t>
            </a:r>
          </a:p>
          <a:p>
            <a:pPr marL="285750" indent="-228600">
              <a:lnSpc>
                <a:spcPct val="90000"/>
              </a:lnSpc>
              <a:spcAft>
                <a:spcPts val="600"/>
              </a:spcAft>
              <a:buFont typeface="Arial" panose="020B0604020202020204" pitchFamily="34" charset="0"/>
              <a:buChar char="•"/>
            </a:pPr>
            <a:r>
              <a:rPr lang="en-US" b="1"/>
              <a:t>Destination Earth (DestinE)</a:t>
            </a:r>
            <a:r>
              <a:rPr lang="en-US"/>
              <a:t> — ENVRI observational data are fundamental for digital twins of the Earth system; collaboration with ECMWF and ESA is key.</a:t>
            </a:r>
          </a:p>
          <a:p>
            <a:pPr marL="285750" indent="-228600">
              <a:lnSpc>
                <a:spcPct val="90000"/>
              </a:lnSpc>
              <a:spcAft>
                <a:spcPts val="600"/>
              </a:spcAft>
              <a:buFont typeface="Arial" panose="020B0604020202020204" pitchFamily="34" charset="0"/>
              <a:buChar char="•"/>
            </a:pPr>
            <a:r>
              <a:rPr lang="en-US" b="1"/>
              <a:t>Copernicus</a:t>
            </a:r>
            <a:r>
              <a:rPr lang="en-US"/>
              <a:t> — ensure interoperability of ENVRI in-situ observations with Copernicus satellite data (especially via ICOS, ACTRIS, EMSO).</a:t>
            </a:r>
          </a:p>
          <a:p>
            <a:pPr marL="285750" indent="-228600">
              <a:lnSpc>
                <a:spcPct val="90000"/>
              </a:lnSpc>
              <a:spcAft>
                <a:spcPts val="600"/>
              </a:spcAft>
              <a:buFont typeface="Arial" panose="020B0604020202020204" pitchFamily="34" charset="0"/>
              <a:buChar char="•"/>
            </a:pPr>
            <a:r>
              <a:rPr lang="en-US" b="1"/>
              <a:t>EuroGEO / GEO / WMO</a:t>
            </a:r>
            <a:r>
              <a:rPr lang="en-US"/>
              <a:t> — strengthen Europe’s contribution to global Earth-observation systems.</a:t>
            </a:r>
          </a:p>
          <a:p>
            <a:pPr marL="285750" indent="-228600">
              <a:lnSpc>
                <a:spcPct val="90000"/>
              </a:lnSpc>
              <a:spcAft>
                <a:spcPts val="600"/>
              </a:spcAft>
              <a:buFont typeface="Arial" panose="020B0604020202020204" pitchFamily="34" charset="0"/>
              <a:buChar char="•"/>
            </a:pPr>
            <a:r>
              <a:rPr lang="en-US" b="1"/>
              <a:t>EU Digital and Data Strategy / EOSC</a:t>
            </a:r>
            <a:r>
              <a:rPr lang="en-US"/>
              <a:t> — ENVRI as a major data provider within the EOSC federated ecosystem.</a:t>
            </a:r>
          </a:p>
          <a:p>
            <a:pPr indent="-228600">
              <a:lnSpc>
                <a:spcPct val="90000"/>
              </a:lnSpc>
              <a:spcAft>
                <a:spcPts val="600"/>
              </a:spcAft>
              <a:buFont typeface="Arial" panose="020B0604020202020204" pitchFamily="34" charset="0"/>
              <a:buChar char="•"/>
            </a:pPr>
            <a:endParaRPr lang="en-US"/>
          </a:p>
        </p:txBody>
      </p:sp>
    </p:spTree>
    <p:extLst>
      <p:ext uri="{BB962C8B-B14F-4D97-AF65-F5344CB8AC3E}">
        <p14:creationId xmlns:p14="http://schemas.microsoft.com/office/powerpoint/2010/main" val="2248450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0BC24A37-6209-BFAE-49BC-B3F292A8865C}"/>
              </a:ext>
            </a:extLst>
          </p:cNvPr>
          <p:cNvSpPr txBox="1"/>
          <p:nvPr/>
        </p:nvSpPr>
        <p:spPr>
          <a:xfrm>
            <a:off x="1028700" y="1967266"/>
            <a:ext cx="2628900" cy="2547257"/>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en-US" sz="2300" b="0" i="0" u="none" strike="noStrike" kern="1200">
                <a:solidFill>
                  <a:srgbClr val="FFFFFF"/>
                </a:solidFill>
                <a:effectLst/>
                <a:latin typeface="+mj-lt"/>
                <a:ea typeface="+mj-ea"/>
                <a:cs typeface="+mj-cs"/>
              </a:rPr>
              <a:t>The EC expects to describe </a:t>
            </a:r>
            <a:r>
              <a:rPr lang="en-US" sz="2300" b="0" u="none" strike="noStrike" kern="1200">
                <a:solidFill>
                  <a:srgbClr val="FFFFFF"/>
                </a:solidFill>
                <a:effectLst/>
                <a:latin typeface="+mj-lt"/>
                <a:ea typeface="+mj-ea"/>
                <a:cs typeface="+mj-cs"/>
              </a:rPr>
              <a:t>how</a:t>
            </a:r>
            <a:r>
              <a:rPr lang="en-US" sz="2300" b="0" i="0" u="none" strike="noStrike" kern="1200">
                <a:solidFill>
                  <a:srgbClr val="FFFFFF"/>
                </a:solidFill>
                <a:effectLst/>
                <a:latin typeface="+mj-lt"/>
                <a:ea typeface="+mj-ea"/>
                <a:cs typeface="+mj-cs"/>
              </a:rPr>
              <a:t> ENVRI will interface with these initiatives, not just conceptually, but practically.</a:t>
            </a:r>
          </a:p>
          <a:p>
            <a:pPr algn="ctr">
              <a:lnSpc>
                <a:spcPct val="90000"/>
              </a:lnSpc>
              <a:spcBef>
                <a:spcPct val="0"/>
              </a:spcBef>
              <a:spcAft>
                <a:spcPts val="600"/>
              </a:spcAft>
            </a:pPr>
            <a:r>
              <a:rPr lang="en-US" sz="2300" b="0" i="0" u="none" strike="noStrike" kern="1200">
                <a:solidFill>
                  <a:srgbClr val="FFFFFF"/>
                </a:solidFill>
                <a:effectLst/>
                <a:latin typeface="+mj-lt"/>
                <a:ea typeface="+mj-ea"/>
                <a:cs typeface="+mj-cs"/>
              </a:rPr>
              <a:t>Example here:</a:t>
            </a:r>
          </a:p>
        </p:txBody>
      </p:sp>
      <p:graphicFrame>
        <p:nvGraphicFramePr>
          <p:cNvPr id="5" name="Table 4">
            <a:extLst>
              <a:ext uri="{FF2B5EF4-FFF2-40B4-BE49-F238E27FC236}">
                <a16:creationId xmlns:a16="http://schemas.microsoft.com/office/drawing/2014/main" id="{97D7566B-64B9-054A-4986-11F4381EC51F}"/>
              </a:ext>
            </a:extLst>
          </p:cNvPr>
          <p:cNvGraphicFramePr>
            <a:graphicFrameLocks noGrp="1"/>
          </p:cNvGraphicFramePr>
          <p:nvPr>
            <p:extLst>
              <p:ext uri="{D42A27DB-BD31-4B8C-83A1-F6EECF244321}">
                <p14:modId xmlns:p14="http://schemas.microsoft.com/office/powerpoint/2010/main" val="1771129574"/>
              </p:ext>
            </p:extLst>
          </p:nvPr>
        </p:nvGraphicFramePr>
        <p:xfrm>
          <a:off x="4777316" y="828228"/>
          <a:ext cx="6780702" cy="5199218"/>
        </p:xfrm>
        <a:graphic>
          <a:graphicData uri="http://schemas.openxmlformats.org/drawingml/2006/table">
            <a:tbl>
              <a:tblPr/>
              <a:tblGrid>
                <a:gridCol w="2237891">
                  <a:extLst>
                    <a:ext uri="{9D8B030D-6E8A-4147-A177-3AD203B41FA5}">
                      <a16:colId xmlns:a16="http://schemas.microsoft.com/office/drawing/2014/main" val="2933605829"/>
                    </a:ext>
                  </a:extLst>
                </a:gridCol>
                <a:gridCol w="2280981">
                  <a:extLst>
                    <a:ext uri="{9D8B030D-6E8A-4147-A177-3AD203B41FA5}">
                      <a16:colId xmlns:a16="http://schemas.microsoft.com/office/drawing/2014/main" val="4180207401"/>
                    </a:ext>
                  </a:extLst>
                </a:gridCol>
                <a:gridCol w="2261830">
                  <a:extLst>
                    <a:ext uri="{9D8B030D-6E8A-4147-A177-3AD203B41FA5}">
                      <a16:colId xmlns:a16="http://schemas.microsoft.com/office/drawing/2014/main" val="1787675129"/>
                    </a:ext>
                  </a:extLst>
                </a:gridCol>
              </a:tblGrid>
              <a:tr h="501391">
                <a:tc>
                  <a:txBody>
                    <a:bodyPr/>
                    <a:lstStyle/>
                    <a:p>
                      <a:pPr>
                        <a:buNone/>
                      </a:pPr>
                      <a:r>
                        <a:rPr lang="en-GB" sz="1300" b="1" dirty="0"/>
                        <a:t>Coordination Mechanism</a:t>
                      </a:r>
                      <a:endParaRPr lang="en-GB" sz="1300" dirty="0"/>
                    </a:p>
                  </a:txBody>
                  <a:tcPr marL="66279" marR="66279" marT="33140" marB="33140" anchor="ctr">
                    <a:lnL>
                      <a:noFill/>
                    </a:lnL>
                    <a:lnR>
                      <a:noFill/>
                    </a:lnR>
                    <a:lnT>
                      <a:noFill/>
                    </a:lnT>
                    <a:lnB>
                      <a:noFill/>
                    </a:lnB>
                    <a:noFill/>
                  </a:tcPr>
                </a:tc>
                <a:tc>
                  <a:txBody>
                    <a:bodyPr/>
                    <a:lstStyle/>
                    <a:p>
                      <a:pPr>
                        <a:buNone/>
                      </a:pPr>
                      <a:r>
                        <a:rPr lang="en-GB" sz="1300" b="1" dirty="0"/>
                        <a:t>Objective / Expected Result</a:t>
                      </a:r>
                      <a:endParaRPr lang="en-GB" sz="1300" dirty="0"/>
                    </a:p>
                  </a:txBody>
                  <a:tcPr marL="66279" marR="66279" marT="33140" marB="33140" anchor="ctr">
                    <a:lnL>
                      <a:noFill/>
                    </a:lnL>
                    <a:lnR>
                      <a:noFill/>
                    </a:lnR>
                    <a:lnT>
                      <a:noFill/>
                    </a:lnT>
                    <a:lnB>
                      <a:noFill/>
                    </a:lnB>
                    <a:noFill/>
                  </a:tcPr>
                </a:tc>
                <a:tc>
                  <a:txBody>
                    <a:bodyPr/>
                    <a:lstStyle/>
                    <a:p>
                      <a:pPr>
                        <a:buNone/>
                      </a:pPr>
                      <a:r>
                        <a:rPr lang="en-GB" sz="1300" b="1"/>
                        <a:t>Example Partners / Links</a:t>
                      </a:r>
                      <a:endParaRPr lang="en-GB" sz="1300"/>
                    </a:p>
                  </a:txBody>
                  <a:tcPr marL="66279" marR="66279" marT="33140" marB="33140" anchor="ctr">
                    <a:lnL>
                      <a:noFill/>
                    </a:lnL>
                    <a:lnR>
                      <a:noFill/>
                    </a:lnR>
                    <a:lnT>
                      <a:noFill/>
                    </a:lnT>
                    <a:lnB>
                      <a:noFill/>
                    </a:lnB>
                    <a:noFill/>
                  </a:tcPr>
                </a:tc>
                <a:extLst>
                  <a:ext uri="{0D108BD9-81ED-4DB2-BD59-A6C34878D82A}">
                    <a16:rowId xmlns:a16="http://schemas.microsoft.com/office/drawing/2014/main" val="3689423607"/>
                  </a:ext>
                </a:extLst>
              </a:tr>
              <a:tr h="1098902">
                <a:tc>
                  <a:txBody>
                    <a:bodyPr/>
                    <a:lstStyle/>
                    <a:p>
                      <a:pPr>
                        <a:buNone/>
                      </a:pPr>
                      <a:r>
                        <a:rPr lang="en-GB" sz="1300" b="1" dirty="0"/>
                        <a:t>Policy-level coordination</a:t>
                      </a:r>
                      <a:endParaRPr lang="en-GB" sz="1300" dirty="0"/>
                    </a:p>
                  </a:txBody>
                  <a:tcPr marL="66279" marR="66279" marT="33140" marB="33140" anchor="ctr">
                    <a:lnL>
                      <a:noFill/>
                    </a:lnL>
                    <a:lnR>
                      <a:noFill/>
                    </a:lnR>
                    <a:lnT>
                      <a:noFill/>
                    </a:lnT>
                    <a:lnB>
                      <a:noFill/>
                    </a:lnB>
                    <a:noFill/>
                  </a:tcPr>
                </a:tc>
                <a:tc>
                  <a:txBody>
                    <a:bodyPr/>
                    <a:lstStyle/>
                    <a:p>
                      <a:pPr>
                        <a:buNone/>
                      </a:pPr>
                      <a:r>
                        <a:rPr lang="en-GB" sz="1300"/>
                        <a:t>Establish ENVRI Policy Forum with links to DG RTD, DG ENV, DG CLIMA, and Mission Secretariats.</a:t>
                      </a:r>
                    </a:p>
                  </a:txBody>
                  <a:tcPr marL="66279" marR="66279" marT="33140" marB="33140" anchor="ctr">
                    <a:lnL>
                      <a:noFill/>
                    </a:lnL>
                    <a:lnR>
                      <a:noFill/>
                    </a:lnR>
                    <a:lnT>
                      <a:noFill/>
                    </a:lnT>
                    <a:lnB>
                      <a:noFill/>
                    </a:lnB>
                    <a:noFill/>
                  </a:tcPr>
                </a:tc>
                <a:tc>
                  <a:txBody>
                    <a:bodyPr/>
                    <a:lstStyle/>
                    <a:p>
                      <a:pPr>
                        <a:buNone/>
                      </a:pPr>
                      <a:r>
                        <a:rPr lang="en-GB" sz="1300" dirty="0"/>
                        <a:t>Provide coordinated input from environmental RIs to EU policy processes and Mission implementation plans.</a:t>
                      </a:r>
                    </a:p>
                  </a:txBody>
                  <a:tcPr marL="66279" marR="66279" marT="33140" marB="33140" anchor="ctr">
                    <a:lnL>
                      <a:noFill/>
                    </a:lnL>
                    <a:lnR>
                      <a:noFill/>
                    </a:lnR>
                    <a:lnT>
                      <a:noFill/>
                    </a:lnT>
                    <a:lnB>
                      <a:noFill/>
                    </a:lnB>
                    <a:noFill/>
                  </a:tcPr>
                </a:tc>
                <a:extLst>
                  <a:ext uri="{0D108BD9-81ED-4DB2-BD59-A6C34878D82A}">
                    <a16:rowId xmlns:a16="http://schemas.microsoft.com/office/drawing/2014/main" val="2762250433"/>
                  </a:ext>
                </a:extLst>
              </a:tr>
              <a:tr h="899731">
                <a:tc>
                  <a:txBody>
                    <a:bodyPr/>
                    <a:lstStyle/>
                    <a:p>
                      <a:pPr>
                        <a:buNone/>
                      </a:pPr>
                      <a:r>
                        <a:rPr lang="en-GB" sz="1300" b="1" dirty="0"/>
                        <a:t>Data and service alignment</a:t>
                      </a:r>
                      <a:endParaRPr lang="en-GB" sz="1300" dirty="0"/>
                    </a:p>
                  </a:txBody>
                  <a:tcPr marL="66279" marR="66279" marT="33140" marB="33140" anchor="ctr">
                    <a:lnL>
                      <a:noFill/>
                    </a:lnL>
                    <a:lnR>
                      <a:noFill/>
                    </a:lnR>
                    <a:lnT>
                      <a:noFill/>
                    </a:lnT>
                    <a:lnB>
                      <a:noFill/>
                    </a:lnB>
                    <a:noFill/>
                  </a:tcPr>
                </a:tc>
                <a:tc>
                  <a:txBody>
                    <a:bodyPr/>
                    <a:lstStyle/>
                    <a:p>
                      <a:pPr>
                        <a:buNone/>
                      </a:pPr>
                      <a:r>
                        <a:rPr lang="en-GB" sz="1300" dirty="0"/>
                        <a:t>Harmonise ENVRI service catalogues and metadata with Copernicus, </a:t>
                      </a:r>
                      <a:r>
                        <a:rPr lang="en-GB" sz="1300" dirty="0" err="1"/>
                        <a:t>DestinE</a:t>
                      </a:r>
                      <a:r>
                        <a:rPr lang="en-GB" sz="1300" dirty="0"/>
                        <a:t>, and EOSC schemas.</a:t>
                      </a:r>
                    </a:p>
                  </a:txBody>
                  <a:tcPr marL="66279" marR="66279" marT="33140" marB="33140" anchor="ctr">
                    <a:lnL>
                      <a:noFill/>
                    </a:lnL>
                    <a:lnR>
                      <a:noFill/>
                    </a:lnR>
                    <a:lnT>
                      <a:noFill/>
                    </a:lnT>
                    <a:lnB>
                      <a:noFill/>
                    </a:lnB>
                    <a:noFill/>
                  </a:tcPr>
                </a:tc>
                <a:tc>
                  <a:txBody>
                    <a:bodyPr/>
                    <a:lstStyle/>
                    <a:p>
                      <a:pPr>
                        <a:buNone/>
                      </a:pPr>
                      <a:r>
                        <a:rPr lang="en-GB" sz="1300" dirty="0"/>
                        <a:t>Technical working groups between ICOS/ACTRIS/</a:t>
                      </a:r>
                      <a:r>
                        <a:rPr lang="en-GB" sz="1300" dirty="0" err="1"/>
                        <a:t>eLTER</a:t>
                      </a:r>
                      <a:r>
                        <a:rPr lang="en-GB" sz="1300" dirty="0"/>
                        <a:t> and ECMWF/ESA.</a:t>
                      </a:r>
                    </a:p>
                  </a:txBody>
                  <a:tcPr marL="66279" marR="66279" marT="33140" marB="33140" anchor="ctr">
                    <a:lnL>
                      <a:noFill/>
                    </a:lnL>
                    <a:lnR>
                      <a:noFill/>
                    </a:lnR>
                    <a:lnT>
                      <a:noFill/>
                    </a:lnT>
                    <a:lnB>
                      <a:noFill/>
                    </a:lnB>
                    <a:noFill/>
                  </a:tcPr>
                </a:tc>
                <a:extLst>
                  <a:ext uri="{0D108BD9-81ED-4DB2-BD59-A6C34878D82A}">
                    <a16:rowId xmlns:a16="http://schemas.microsoft.com/office/drawing/2014/main" val="2651006781"/>
                  </a:ext>
                </a:extLst>
              </a:tr>
              <a:tr h="1098902">
                <a:tc>
                  <a:txBody>
                    <a:bodyPr/>
                    <a:lstStyle/>
                    <a:p>
                      <a:pPr>
                        <a:buNone/>
                      </a:pPr>
                      <a:r>
                        <a:rPr lang="en-GB" sz="1300" b="1"/>
                        <a:t>Joint pilots / demonstrators</a:t>
                      </a:r>
                      <a:endParaRPr lang="en-GB" sz="1300"/>
                    </a:p>
                  </a:txBody>
                  <a:tcPr marL="66279" marR="66279" marT="33140" marB="33140" anchor="ctr">
                    <a:lnL>
                      <a:noFill/>
                    </a:lnL>
                    <a:lnR>
                      <a:noFill/>
                    </a:lnR>
                    <a:lnT>
                      <a:noFill/>
                    </a:lnT>
                    <a:lnB>
                      <a:noFill/>
                    </a:lnB>
                    <a:noFill/>
                  </a:tcPr>
                </a:tc>
                <a:tc>
                  <a:txBody>
                    <a:bodyPr/>
                    <a:lstStyle/>
                    <a:p>
                      <a:pPr>
                        <a:buNone/>
                      </a:pPr>
                      <a:r>
                        <a:rPr lang="en-GB" sz="1300"/>
                        <a:t>Run co-designed pilots addressing specific EU policy goals (e.g., carbon cycle monitoring, biodiversity restoration).</a:t>
                      </a:r>
                    </a:p>
                  </a:txBody>
                  <a:tcPr marL="66279" marR="66279" marT="33140" marB="33140" anchor="ctr">
                    <a:lnL>
                      <a:noFill/>
                    </a:lnL>
                    <a:lnR>
                      <a:noFill/>
                    </a:lnR>
                    <a:lnT>
                      <a:noFill/>
                    </a:lnT>
                    <a:lnB>
                      <a:noFill/>
                    </a:lnB>
                    <a:noFill/>
                  </a:tcPr>
                </a:tc>
                <a:tc>
                  <a:txBody>
                    <a:bodyPr/>
                    <a:lstStyle/>
                    <a:p>
                      <a:pPr>
                        <a:buNone/>
                      </a:pPr>
                      <a:r>
                        <a:rPr lang="en-GB" sz="1300" dirty="0"/>
                        <a:t>Collaborations with </a:t>
                      </a:r>
                      <a:r>
                        <a:rPr lang="en-GB" sz="1300" dirty="0" err="1"/>
                        <a:t>Biodiversa</a:t>
                      </a:r>
                      <a:r>
                        <a:rPr lang="en-GB" sz="1300" dirty="0"/>
                        <a:t>+, </a:t>
                      </a:r>
                      <a:r>
                        <a:rPr lang="en-GB" sz="1300" dirty="0" err="1"/>
                        <a:t>EuroGEO</a:t>
                      </a:r>
                      <a:r>
                        <a:rPr lang="en-GB" sz="1300" dirty="0"/>
                        <a:t>, or JRC.</a:t>
                      </a:r>
                    </a:p>
                  </a:txBody>
                  <a:tcPr marL="66279" marR="66279" marT="33140" marB="33140" anchor="ctr">
                    <a:lnL>
                      <a:noFill/>
                    </a:lnL>
                    <a:lnR>
                      <a:noFill/>
                    </a:lnR>
                    <a:lnT>
                      <a:noFill/>
                    </a:lnT>
                    <a:lnB>
                      <a:noFill/>
                    </a:lnB>
                    <a:noFill/>
                  </a:tcPr>
                </a:tc>
                <a:extLst>
                  <a:ext uri="{0D108BD9-81ED-4DB2-BD59-A6C34878D82A}">
                    <a16:rowId xmlns:a16="http://schemas.microsoft.com/office/drawing/2014/main" val="2482816178"/>
                  </a:ext>
                </a:extLst>
              </a:tr>
              <a:tr h="899731">
                <a:tc>
                  <a:txBody>
                    <a:bodyPr/>
                    <a:lstStyle/>
                    <a:p>
                      <a:pPr>
                        <a:buNone/>
                      </a:pPr>
                      <a:r>
                        <a:rPr lang="en-GB" sz="1300" b="1"/>
                        <a:t>Shared indicators &amp; reporting</a:t>
                      </a:r>
                      <a:endParaRPr lang="en-GB" sz="1300"/>
                    </a:p>
                  </a:txBody>
                  <a:tcPr marL="66279" marR="66279" marT="33140" marB="33140" anchor="ctr">
                    <a:lnL>
                      <a:noFill/>
                    </a:lnL>
                    <a:lnR>
                      <a:noFill/>
                    </a:lnR>
                    <a:lnT>
                      <a:noFill/>
                    </a:lnT>
                    <a:lnB>
                      <a:noFill/>
                    </a:lnB>
                    <a:noFill/>
                  </a:tcPr>
                </a:tc>
                <a:tc>
                  <a:txBody>
                    <a:bodyPr/>
                    <a:lstStyle/>
                    <a:p>
                      <a:pPr>
                        <a:buNone/>
                      </a:pPr>
                      <a:r>
                        <a:rPr lang="en-GB" sz="1300"/>
                        <a:t>Develop metrics showing ENVRI’s contribution to EU Missions and SDGs.</a:t>
                      </a:r>
                    </a:p>
                  </a:txBody>
                  <a:tcPr marL="66279" marR="66279" marT="33140" marB="33140" anchor="ctr">
                    <a:lnL>
                      <a:noFill/>
                    </a:lnL>
                    <a:lnR>
                      <a:noFill/>
                    </a:lnR>
                    <a:lnT>
                      <a:noFill/>
                    </a:lnT>
                    <a:lnB>
                      <a:noFill/>
                    </a:lnB>
                    <a:noFill/>
                  </a:tcPr>
                </a:tc>
                <a:tc>
                  <a:txBody>
                    <a:bodyPr/>
                    <a:lstStyle/>
                    <a:p>
                      <a:pPr>
                        <a:buNone/>
                      </a:pPr>
                      <a:r>
                        <a:rPr lang="en-GB" sz="1300"/>
                        <a:t>Linked dashboards with Mission secretariats or EC Mission Implementation Platforms.</a:t>
                      </a:r>
                    </a:p>
                  </a:txBody>
                  <a:tcPr marL="66279" marR="66279" marT="33140" marB="33140" anchor="ctr">
                    <a:lnL>
                      <a:noFill/>
                    </a:lnL>
                    <a:lnR>
                      <a:noFill/>
                    </a:lnR>
                    <a:lnT>
                      <a:noFill/>
                    </a:lnT>
                    <a:lnB>
                      <a:noFill/>
                    </a:lnB>
                    <a:noFill/>
                  </a:tcPr>
                </a:tc>
                <a:extLst>
                  <a:ext uri="{0D108BD9-81ED-4DB2-BD59-A6C34878D82A}">
                    <a16:rowId xmlns:a16="http://schemas.microsoft.com/office/drawing/2014/main" val="3312887553"/>
                  </a:ext>
                </a:extLst>
              </a:tr>
              <a:tr h="700561">
                <a:tc>
                  <a:txBody>
                    <a:bodyPr/>
                    <a:lstStyle/>
                    <a:p>
                      <a:pPr>
                        <a:buNone/>
                      </a:pPr>
                      <a:r>
                        <a:rPr lang="en-GB" sz="1300" b="1"/>
                        <a:t>Stakeholder engagement &amp; communication</a:t>
                      </a:r>
                      <a:endParaRPr lang="en-GB" sz="1300"/>
                    </a:p>
                  </a:txBody>
                  <a:tcPr marL="66279" marR="66279" marT="33140" marB="33140" anchor="ctr">
                    <a:lnL>
                      <a:noFill/>
                    </a:lnL>
                    <a:lnR>
                      <a:noFill/>
                    </a:lnR>
                    <a:lnT>
                      <a:noFill/>
                    </a:lnT>
                    <a:lnB>
                      <a:noFill/>
                    </a:lnB>
                    <a:noFill/>
                  </a:tcPr>
                </a:tc>
                <a:tc>
                  <a:txBody>
                    <a:bodyPr/>
                    <a:lstStyle/>
                    <a:p>
                      <a:pPr>
                        <a:buNone/>
                      </a:pPr>
                      <a:r>
                        <a:rPr lang="en-GB" sz="1300"/>
                        <a:t>Co-organise policy workshops, Mission events, and stakeholder dialogues.</a:t>
                      </a:r>
                    </a:p>
                  </a:txBody>
                  <a:tcPr marL="66279" marR="66279" marT="33140" marB="33140" anchor="ctr">
                    <a:lnL>
                      <a:noFill/>
                    </a:lnL>
                    <a:lnR>
                      <a:noFill/>
                    </a:lnR>
                    <a:lnT>
                      <a:noFill/>
                    </a:lnT>
                    <a:lnB>
                      <a:noFill/>
                    </a:lnB>
                    <a:noFill/>
                  </a:tcPr>
                </a:tc>
                <a:tc>
                  <a:txBody>
                    <a:bodyPr/>
                    <a:lstStyle/>
                    <a:p>
                      <a:pPr>
                        <a:buNone/>
                      </a:pPr>
                      <a:r>
                        <a:rPr lang="en-GB" sz="1300" dirty="0"/>
                        <a:t>Joint sessions at EU Green Week, EOSC Symposium, </a:t>
                      </a:r>
                      <a:r>
                        <a:rPr lang="en-GB" sz="1300" dirty="0" err="1"/>
                        <a:t>EuroGEO</a:t>
                      </a:r>
                      <a:r>
                        <a:rPr lang="en-GB" sz="1300" dirty="0"/>
                        <a:t>, etc.</a:t>
                      </a:r>
                    </a:p>
                  </a:txBody>
                  <a:tcPr marL="66279" marR="66279" marT="33140" marB="33140" anchor="ctr">
                    <a:lnL>
                      <a:noFill/>
                    </a:lnL>
                    <a:lnR>
                      <a:noFill/>
                    </a:lnR>
                    <a:lnT>
                      <a:noFill/>
                    </a:lnT>
                    <a:lnB>
                      <a:noFill/>
                    </a:lnB>
                    <a:noFill/>
                  </a:tcPr>
                </a:tc>
                <a:extLst>
                  <a:ext uri="{0D108BD9-81ED-4DB2-BD59-A6C34878D82A}">
                    <a16:rowId xmlns:a16="http://schemas.microsoft.com/office/drawing/2014/main" val="1010139658"/>
                  </a:ext>
                </a:extLst>
              </a:tr>
            </a:tbl>
          </a:graphicData>
        </a:graphic>
      </p:graphicFrame>
    </p:spTree>
    <p:extLst>
      <p:ext uri="{BB962C8B-B14F-4D97-AF65-F5344CB8AC3E}">
        <p14:creationId xmlns:p14="http://schemas.microsoft.com/office/powerpoint/2010/main" val="2132879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39AF76F9-3E43-1982-E60B-4DE0848B92F6}"/>
              </a:ext>
            </a:extLst>
          </p:cNvPr>
          <p:cNvSpPr txBox="1"/>
          <p:nvPr/>
        </p:nvSpPr>
        <p:spPr>
          <a:xfrm>
            <a:off x="4167272" y="591344"/>
            <a:ext cx="7186527" cy="5585619"/>
          </a:xfrm>
          <a:prstGeom prst="rect">
            <a:avLst/>
          </a:prstGeom>
        </p:spPr>
        <p:txBody>
          <a:bodyPr vert="horz" lIns="91440" tIns="45720" rIns="91440" bIns="45720" rtlCol="0" anchor="ctr">
            <a:normAutofit fontScale="92500" lnSpcReduction="10000"/>
          </a:bodyPr>
          <a:lstStyle/>
          <a:p>
            <a:pPr marL="285750" indent="-228600">
              <a:lnSpc>
                <a:spcPct val="90000"/>
              </a:lnSpc>
              <a:spcAft>
                <a:spcPts val="600"/>
              </a:spcAft>
              <a:buFont typeface="Arial" panose="020B0604020202020204" pitchFamily="34" charset="0"/>
              <a:buChar char="•"/>
            </a:pPr>
            <a:r>
              <a:rPr lang="en-US" sz="1400" dirty="0"/>
              <a:t>ENVRI-Hub NEXT → builds the tools</a:t>
            </a:r>
          </a:p>
          <a:p>
            <a:pPr marL="285750" indent="-228600">
              <a:lnSpc>
                <a:spcPct val="90000"/>
              </a:lnSpc>
              <a:spcAft>
                <a:spcPts val="600"/>
              </a:spcAft>
              <a:buFont typeface="Arial" panose="020B0604020202020204" pitchFamily="34" charset="0"/>
              <a:buChar char="•"/>
            </a:pPr>
            <a:r>
              <a:rPr lang="en-US" sz="1400" dirty="0"/>
              <a:t>ENVRI EOSC Node → connects them to EOSC</a:t>
            </a:r>
          </a:p>
          <a:p>
            <a:pPr marL="285750" indent="-228600">
              <a:lnSpc>
                <a:spcPct val="90000"/>
              </a:lnSpc>
              <a:spcAft>
                <a:spcPts val="600"/>
              </a:spcAft>
              <a:buFont typeface="Arial" panose="020B0604020202020204" pitchFamily="34" charset="0"/>
              <a:buChar char="•"/>
            </a:pPr>
            <a:r>
              <a:rPr lang="en-US" sz="1400" dirty="0"/>
              <a:t>HORIZON-INFRA-2026-DEV-01-02 → unifies policy, governance, and physical, remote and virtual access at the European level.</a:t>
            </a:r>
          </a:p>
          <a:p>
            <a:pPr marL="285750" indent="-228600">
              <a:lnSpc>
                <a:spcPct val="90000"/>
              </a:lnSpc>
              <a:spcAft>
                <a:spcPts val="600"/>
              </a:spcAft>
              <a:buFont typeface="Arial" panose="020B0604020202020204" pitchFamily="34" charset="0"/>
              <a:buChar char="•"/>
            </a:pPr>
            <a:r>
              <a:rPr lang="en-US" sz="1400" dirty="0"/>
              <a:t> Proposal to:</a:t>
            </a:r>
          </a:p>
          <a:p>
            <a:pPr marL="742950" lvl="1" indent="-228600">
              <a:lnSpc>
                <a:spcPct val="90000"/>
              </a:lnSpc>
              <a:spcAft>
                <a:spcPts val="600"/>
              </a:spcAft>
              <a:buFont typeface="Arial" panose="020B0604020202020204" pitchFamily="34" charset="0"/>
              <a:buChar char="•"/>
            </a:pPr>
            <a:r>
              <a:rPr lang="en-US" sz="1400" dirty="0"/>
              <a:t>Limit the consortium partners to core ENVRI landmarks</a:t>
            </a:r>
          </a:p>
          <a:p>
            <a:pPr marL="742950" lvl="1" indent="-228600">
              <a:lnSpc>
                <a:spcPct val="90000"/>
              </a:lnSpc>
              <a:spcAft>
                <a:spcPts val="600"/>
              </a:spcAft>
              <a:buFont typeface="Arial" panose="020B0604020202020204" pitchFamily="34" charset="0"/>
              <a:buChar char="•"/>
            </a:pPr>
            <a:r>
              <a:rPr lang="en-US" sz="1400" dirty="0"/>
              <a:t>Limit the number of beneficiaries per ENVRI; </a:t>
            </a:r>
          </a:p>
          <a:p>
            <a:pPr marL="742950" lvl="1" indent="-228600">
              <a:lnSpc>
                <a:spcPct val="90000"/>
              </a:lnSpc>
              <a:spcAft>
                <a:spcPts val="600"/>
              </a:spcAft>
              <a:buFont typeface="Arial" panose="020B0604020202020204" pitchFamily="34" charset="0"/>
              <a:buChar char="•"/>
            </a:pPr>
            <a:r>
              <a:rPr lang="en-US" sz="1400" dirty="0"/>
              <a:t>Include a way to engage the ESFRI projects, current and potential new ones</a:t>
            </a:r>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r>
              <a:rPr lang="en-US" sz="1100" dirty="0"/>
              <a:t>ACTRIS</a:t>
            </a:r>
          </a:p>
          <a:p>
            <a:pPr indent="-228600">
              <a:lnSpc>
                <a:spcPct val="90000"/>
              </a:lnSpc>
              <a:spcAft>
                <a:spcPts val="600"/>
              </a:spcAft>
              <a:buFont typeface="Arial" panose="020B0604020202020204" pitchFamily="34" charset="0"/>
              <a:buChar char="•"/>
            </a:pPr>
            <a:r>
              <a:rPr lang="en-US" sz="1100" dirty="0"/>
              <a:t>AnaEE</a:t>
            </a:r>
          </a:p>
          <a:p>
            <a:pPr indent="-228600">
              <a:lnSpc>
                <a:spcPct val="90000"/>
              </a:lnSpc>
              <a:spcAft>
                <a:spcPts val="600"/>
              </a:spcAft>
              <a:buFont typeface="Arial" panose="020B0604020202020204" pitchFamily="34" charset="0"/>
              <a:buChar char="•"/>
            </a:pPr>
            <a:r>
              <a:rPr lang="en-US" sz="1100" dirty="0"/>
              <a:t>DANUBIUS</a:t>
            </a:r>
          </a:p>
          <a:p>
            <a:pPr indent="-228600">
              <a:lnSpc>
                <a:spcPct val="90000"/>
              </a:lnSpc>
              <a:spcAft>
                <a:spcPts val="600"/>
              </a:spcAft>
              <a:buFont typeface="Arial" panose="020B0604020202020204" pitchFamily="34" charset="0"/>
              <a:buChar char="•"/>
            </a:pPr>
            <a:r>
              <a:rPr lang="en-US" sz="1100" dirty="0"/>
              <a:t>EMBRC</a:t>
            </a:r>
          </a:p>
          <a:p>
            <a:pPr indent="-228600">
              <a:lnSpc>
                <a:spcPct val="90000"/>
              </a:lnSpc>
              <a:spcAft>
                <a:spcPts val="600"/>
              </a:spcAft>
              <a:buFont typeface="Arial" panose="020B0604020202020204" pitchFamily="34" charset="0"/>
              <a:buChar char="•"/>
            </a:pPr>
            <a:r>
              <a:rPr lang="en-US" sz="1100" dirty="0"/>
              <a:t>EISCAT_3D</a:t>
            </a:r>
          </a:p>
          <a:p>
            <a:pPr indent="-228600">
              <a:lnSpc>
                <a:spcPct val="90000"/>
              </a:lnSpc>
              <a:spcAft>
                <a:spcPts val="600"/>
              </a:spcAft>
              <a:buFont typeface="Arial" panose="020B0604020202020204" pitchFamily="34" charset="0"/>
              <a:buChar char="•"/>
            </a:pPr>
            <a:r>
              <a:rPr lang="en-US" sz="1100" dirty="0"/>
              <a:t>EMSO ERIC</a:t>
            </a:r>
          </a:p>
          <a:p>
            <a:pPr indent="-228600">
              <a:lnSpc>
                <a:spcPct val="90000"/>
              </a:lnSpc>
              <a:spcAft>
                <a:spcPts val="600"/>
              </a:spcAft>
              <a:buFont typeface="Arial" panose="020B0604020202020204" pitchFamily="34" charset="0"/>
              <a:buChar char="•"/>
            </a:pPr>
            <a:r>
              <a:rPr lang="en-US" sz="1100" dirty="0"/>
              <a:t>EPOS ERIC</a:t>
            </a:r>
          </a:p>
          <a:p>
            <a:pPr indent="-228600">
              <a:lnSpc>
                <a:spcPct val="90000"/>
              </a:lnSpc>
              <a:spcAft>
                <a:spcPts val="600"/>
              </a:spcAft>
              <a:buFont typeface="Arial" panose="020B0604020202020204" pitchFamily="34" charset="0"/>
              <a:buChar char="•"/>
            </a:pPr>
            <a:r>
              <a:rPr lang="en-US" sz="1100" dirty="0"/>
              <a:t>EURO-ARGO ERIC</a:t>
            </a:r>
          </a:p>
          <a:p>
            <a:pPr indent="-228600">
              <a:lnSpc>
                <a:spcPct val="90000"/>
              </a:lnSpc>
              <a:spcAft>
                <a:spcPts val="600"/>
              </a:spcAft>
              <a:buFont typeface="Arial" panose="020B0604020202020204" pitchFamily="34" charset="0"/>
              <a:buChar char="•"/>
            </a:pPr>
            <a:r>
              <a:rPr lang="en-US" sz="1100" dirty="0"/>
              <a:t>EUROFLEETS</a:t>
            </a:r>
          </a:p>
          <a:p>
            <a:pPr indent="-228600">
              <a:lnSpc>
                <a:spcPct val="90000"/>
              </a:lnSpc>
              <a:spcAft>
                <a:spcPts val="600"/>
              </a:spcAft>
              <a:buFont typeface="Arial" panose="020B0604020202020204" pitchFamily="34" charset="0"/>
              <a:buChar char="•"/>
            </a:pPr>
            <a:r>
              <a:rPr lang="en-US" sz="1100" dirty="0"/>
              <a:t>IAGOS</a:t>
            </a:r>
          </a:p>
          <a:p>
            <a:pPr indent="-228600">
              <a:lnSpc>
                <a:spcPct val="90000"/>
              </a:lnSpc>
              <a:spcAft>
                <a:spcPts val="600"/>
              </a:spcAft>
              <a:buFont typeface="Arial" panose="020B0604020202020204" pitchFamily="34" charset="0"/>
              <a:buChar char="•"/>
            </a:pPr>
            <a:r>
              <a:rPr lang="en-US" sz="1100" dirty="0"/>
              <a:t>ICOS ERIC</a:t>
            </a:r>
          </a:p>
          <a:p>
            <a:pPr indent="-228600">
              <a:lnSpc>
                <a:spcPct val="90000"/>
              </a:lnSpc>
              <a:spcAft>
                <a:spcPts val="600"/>
              </a:spcAft>
              <a:buFont typeface="Arial" panose="020B0604020202020204" pitchFamily="34" charset="0"/>
              <a:buChar char="•"/>
            </a:pPr>
            <a:r>
              <a:rPr lang="en-US" sz="1100" dirty="0" err="1"/>
              <a:t>LifeWatch</a:t>
            </a:r>
            <a:r>
              <a:rPr lang="en-US" sz="1100" dirty="0"/>
              <a:t> ERIC</a:t>
            </a:r>
          </a:p>
          <a:p>
            <a:pPr indent="-228600">
              <a:lnSpc>
                <a:spcPct val="90000"/>
              </a:lnSpc>
              <a:spcAft>
                <a:spcPts val="600"/>
              </a:spcAft>
              <a:buFont typeface="Arial" panose="020B0604020202020204" pitchFamily="34" charset="0"/>
              <a:buChar char="•"/>
            </a:pPr>
            <a:r>
              <a:rPr lang="en-US" sz="1100" dirty="0"/>
              <a:t>SEADATANET</a:t>
            </a:r>
          </a:p>
          <a:p>
            <a:pPr indent="-228600">
              <a:lnSpc>
                <a:spcPct val="90000"/>
              </a:lnSpc>
              <a:spcAft>
                <a:spcPts val="600"/>
              </a:spcAft>
              <a:buFont typeface="Arial" panose="020B0604020202020204" pitchFamily="34" charset="0"/>
              <a:buChar char="•"/>
            </a:pPr>
            <a:r>
              <a:rPr lang="en-US" sz="1100" dirty="0"/>
              <a:t>SIOS </a:t>
            </a:r>
          </a:p>
          <a:p>
            <a:pPr indent="-228600">
              <a:lnSpc>
                <a:spcPct val="90000"/>
              </a:lnSpc>
              <a:spcAft>
                <a:spcPts val="600"/>
              </a:spcAft>
              <a:buFont typeface="Arial" panose="020B0604020202020204" pitchFamily="34" charset="0"/>
              <a:buChar char="•"/>
            </a:pPr>
            <a:endParaRPr lang="en-US" sz="1100" dirty="0"/>
          </a:p>
          <a:p>
            <a:pPr indent="-228600">
              <a:lnSpc>
                <a:spcPct val="90000"/>
              </a:lnSpc>
              <a:spcAft>
                <a:spcPts val="600"/>
              </a:spcAft>
              <a:buFont typeface="Arial" panose="020B0604020202020204" pitchFamily="34" charset="0"/>
              <a:buChar char="•"/>
            </a:pPr>
            <a:r>
              <a:rPr lang="en-US" sz="1100" dirty="0"/>
              <a:t>EGI </a:t>
            </a:r>
            <a:r>
              <a:rPr lang="en-US" sz="1100" i="1" dirty="0"/>
              <a:t>– ENVRI-Hub NEXT and EOSC </a:t>
            </a:r>
          </a:p>
        </p:txBody>
      </p:sp>
      <p:sp>
        <p:nvSpPr>
          <p:cNvPr id="6" name="TextBox 5">
            <a:extLst>
              <a:ext uri="{FF2B5EF4-FFF2-40B4-BE49-F238E27FC236}">
                <a16:creationId xmlns:a16="http://schemas.microsoft.com/office/drawing/2014/main" id="{69104091-2F4D-A610-CFD4-73DBC4A9A611}"/>
              </a:ext>
            </a:extLst>
          </p:cNvPr>
          <p:cNvSpPr txBox="1"/>
          <p:nvPr/>
        </p:nvSpPr>
        <p:spPr>
          <a:xfrm>
            <a:off x="6522028" y="2759701"/>
            <a:ext cx="5545015" cy="3139321"/>
          </a:xfrm>
          <a:prstGeom prst="rect">
            <a:avLst/>
          </a:prstGeom>
          <a:noFill/>
          <a:ln>
            <a:solidFill>
              <a:schemeClr val="accent1"/>
            </a:solidFill>
          </a:ln>
        </p:spPr>
        <p:txBody>
          <a:bodyPr wrap="square" rtlCol="0">
            <a:spAutoFit/>
          </a:bodyPr>
          <a:lstStyle/>
          <a:p>
            <a:pPr>
              <a:spcAft>
                <a:spcPts val="600"/>
              </a:spcAft>
            </a:pPr>
            <a:r>
              <a:rPr lang="en-GB" dirty="0">
                <a:solidFill>
                  <a:srgbClr val="FF0000"/>
                </a:solidFill>
              </a:rPr>
              <a:t>This project will run in </a:t>
            </a:r>
            <a:r>
              <a:rPr lang="en-GB" b="1" dirty="0">
                <a:solidFill>
                  <a:srgbClr val="FF0000"/>
                </a:solidFill>
              </a:rPr>
              <a:t>parallel and full complementarity</a:t>
            </a:r>
            <a:r>
              <a:rPr lang="en-GB" dirty="0">
                <a:solidFill>
                  <a:srgbClr val="FF0000"/>
                </a:solidFill>
              </a:rPr>
              <a:t> with </a:t>
            </a:r>
            <a:r>
              <a:rPr lang="en-GB" b="1" dirty="0">
                <a:solidFill>
                  <a:srgbClr val="FF0000"/>
                </a:solidFill>
              </a:rPr>
              <a:t>ENVRI-Hub NEXT</a:t>
            </a:r>
            <a:r>
              <a:rPr lang="en-GB" dirty="0">
                <a:solidFill>
                  <a:srgbClr val="FF0000"/>
                </a:solidFill>
              </a:rPr>
              <a:t> (which develops the technical integration and innovation framework) and the </a:t>
            </a:r>
            <a:r>
              <a:rPr lang="en-GB" b="1" dirty="0">
                <a:solidFill>
                  <a:srgbClr val="FF0000"/>
                </a:solidFill>
              </a:rPr>
              <a:t>ENVRI EOSC Node</a:t>
            </a:r>
            <a:r>
              <a:rPr lang="en-GB" dirty="0">
                <a:solidFill>
                  <a:srgbClr val="FF0000"/>
                </a:solidFill>
              </a:rPr>
              <a:t> (which ensures the operational connection to EOSC). Building on these foundations, the new project will </a:t>
            </a:r>
            <a:r>
              <a:rPr lang="en-GB" b="1" dirty="0">
                <a:solidFill>
                  <a:srgbClr val="FF0000"/>
                </a:solidFill>
              </a:rPr>
              <a:t>consolidate the technical components</a:t>
            </a:r>
            <a:r>
              <a:rPr lang="en-GB" dirty="0">
                <a:solidFill>
                  <a:srgbClr val="FF0000"/>
                </a:solidFill>
              </a:rPr>
              <a:t> developed under previous ENVRI initiatives and provide the </a:t>
            </a:r>
            <a:r>
              <a:rPr lang="en-GB" b="1" dirty="0">
                <a:solidFill>
                  <a:srgbClr val="FF0000"/>
                </a:solidFill>
              </a:rPr>
              <a:t>missing strategic coordination and policy layer</a:t>
            </a:r>
            <a:r>
              <a:rPr lang="en-GB" dirty="0">
                <a:solidFill>
                  <a:srgbClr val="FF0000"/>
                </a:solidFill>
              </a:rPr>
              <a:t> of the environmental research infrastructure cluster. </a:t>
            </a:r>
            <a:endParaRPr lang="en-FI" dirty="0">
              <a:solidFill>
                <a:srgbClr val="FF0000"/>
              </a:solidFill>
            </a:endParaRPr>
          </a:p>
        </p:txBody>
      </p:sp>
    </p:spTree>
    <p:extLst>
      <p:ext uri="{BB962C8B-B14F-4D97-AF65-F5344CB8AC3E}">
        <p14:creationId xmlns:p14="http://schemas.microsoft.com/office/powerpoint/2010/main" val="8936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95F161D-0447-B71E-B154-93E3DDBDE3C5}"/>
              </a:ext>
            </a:extLst>
          </p:cNvPr>
          <p:cNvSpPr>
            <a:spLocks noGrp="1"/>
          </p:cNvSpPr>
          <p:nvPr>
            <p:ph idx="1"/>
          </p:nvPr>
        </p:nvSpPr>
        <p:spPr>
          <a:xfrm>
            <a:off x="295656" y="1103069"/>
            <a:ext cx="3602717" cy="3943714"/>
          </a:xfrm>
        </p:spPr>
        <p:txBody>
          <a:bodyPr anchor="t">
            <a:normAutofit/>
          </a:bodyPr>
          <a:lstStyle/>
          <a:p>
            <a:r>
              <a:rPr lang="en-GB" sz="2000" dirty="0"/>
              <a:t>This call is </a:t>
            </a:r>
            <a:r>
              <a:rPr lang="en-GB" sz="2000" b="1" dirty="0"/>
              <a:t>the successor to the Horizon 2020 science clusters (ENVRI, PaNOSC, ESCAPE, EOSC-Life, SSHOC).</a:t>
            </a:r>
          </a:p>
          <a:p>
            <a:endParaRPr lang="en-GB" sz="2000" b="1" dirty="0"/>
          </a:p>
          <a:p>
            <a:r>
              <a:rPr lang="en-GB" sz="2000" dirty="0"/>
              <a:t>Now focused on </a:t>
            </a:r>
            <a:r>
              <a:rPr lang="en-GB" sz="2000" b="1" dirty="0"/>
              <a:t>strategic coordination, policy alignment, interoperability and simplified user access</a:t>
            </a:r>
            <a:r>
              <a:rPr lang="en-GB" sz="2000" dirty="0"/>
              <a:t> within each ESFRI domain.</a:t>
            </a:r>
          </a:p>
          <a:p>
            <a:endParaRPr lang="en-FI" sz="1700" dirty="0"/>
          </a:p>
        </p:txBody>
      </p:sp>
      <p:pic>
        <p:nvPicPr>
          <p:cNvPr id="5" name="Picture 4" descr="A diagram of a diagram&#10;&#10;AI-generated content may be incorrect.">
            <a:extLst>
              <a:ext uri="{FF2B5EF4-FFF2-40B4-BE49-F238E27FC236}">
                <a16:creationId xmlns:a16="http://schemas.microsoft.com/office/drawing/2014/main" id="{E38E1A90-7F57-2F78-0E43-0344E2789558}"/>
              </a:ext>
            </a:extLst>
          </p:cNvPr>
          <p:cNvPicPr>
            <a:picLocks noChangeAspect="1"/>
          </p:cNvPicPr>
          <p:nvPr/>
        </p:nvPicPr>
        <p:blipFill>
          <a:blip r:embed="rId2"/>
          <a:stretch>
            <a:fillRect/>
          </a:stretch>
        </p:blipFill>
        <p:spPr>
          <a:xfrm>
            <a:off x="3898373" y="488893"/>
            <a:ext cx="8405666" cy="5064413"/>
          </a:xfrm>
          <a:prstGeom prst="rect">
            <a:avLst/>
          </a:prstGeom>
        </p:spPr>
      </p:pic>
    </p:spTree>
    <p:extLst>
      <p:ext uri="{BB962C8B-B14F-4D97-AF65-F5344CB8AC3E}">
        <p14:creationId xmlns:p14="http://schemas.microsoft.com/office/powerpoint/2010/main" val="135181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C54159-DE1E-763B-7721-49DD13113084}"/>
              </a:ext>
            </a:extLst>
          </p:cNvPr>
          <p:cNvSpPr>
            <a:spLocks noGrp="1"/>
          </p:cNvSpPr>
          <p:nvPr>
            <p:ph type="title"/>
          </p:nvPr>
        </p:nvSpPr>
        <p:spPr>
          <a:xfrm>
            <a:off x="310244" y="649224"/>
            <a:ext cx="4818888" cy="1481328"/>
          </a:xfrm>
        </p:spPr>
        <p:txBody>
          <a:bodyPr anchor="b">
            <a:normAutofit/>
          </a:bodyPr>
          <a:lstStyle/>
          <a:p>
            <a:r>
              <a:rPr lang="en-GB" sz="3400" dirty="0"/>
              <a:t>Expected results: 1.Policy contribution and visibility</a:t>
            </a:r>
            <a:endParaRPr lang="en-FI" sz="3400" dirty="0"/>
          </a:p>
        </p:txBody>
      </p:sp>
      <p:sp>
        <p:nvSpPr>
          <p:cNvPr id="15"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diagram of different types of information&#10;&#10;AI-generated content may be incorrect.">
            <a:extLst>
              <a:ext uri="{FF2B5EF4-FFF2-40B4-BE49-F238E27FC236}">
                <a16:creationId xmlns:a16="http://schemas.microsoft.com/office/drawing/2014/main" id="{5F4C5690-D71C-A289-F3A1-C63B9E23684A}"/>
              </a:ext>
            </a:extLst>
          </p:cNvPr>
          <p:cNvPicPr>
            <a:picLocks noChangeAspect="1"/>
          </p:cNvPicPr>
          <p:nvPr/>
        </p:nvPicPr>
        <p:blipFill>
          <a:blip r:embed="rId3"/>
          <a:stretch>
            <a:fillRect/>
          </a:stretch>
        </p:blipFill>
        <p:spPr>
          <a:xfrm>
            <a:off x="4940731" y="649223"/>
            <a:ext cx="7267704" cy="5323115"/>
          </a:xfrm>
          <a:prstGeom prst="rect">
            <a:avLst/>
          </a:prstGeom>
        </p:spPr>
      </p:pic>
      <p:graphicFrame>
        <p:nvGraphicFramePr>
          <p:cNvPr id="8" name="Content Placeholder 2">
            <a:extLst>
              <a:ext uri="{FF2B5EF4-FFF2-40B4-BE49-F238E27FC236}">
                <a16:creationId xmlns:a16="http://schemas.microsoft.com/office/drawing/2014/main" id="{9BC87786-61D2-713B-B708-42596A3034BA}"/>
              </a:ext>
            </a:extLst>
          </p:cNvPr>
          <p:cNvGraphicFramePr>
            <a:graphicFrameLocks noGrp="1"/>
          </p:cNvGraphicFramePr>
          <p:nvPr>
            <p:ph idx="1"/>
            <p:extLst>
              <p:ext uri="{D42A27DB-BD31-4B8C-83A1-F6EECF244321}">
                <p14:modId xmlns:p14="http://schemas.microsoft.com/office/powerpoint/2010/main" val="3566881485"/>
              </p:ext>
            </p:extLst>
          </p:nvPr>
        </p:nvGraphicFramePr>
        <p:xfrm>
          <a:off x="310244" y="2660904"/>
          <a:ext cx="4506686" cy="3547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34710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B5D98-1BCB-3541-9F67-CFE090F40E65}"/>
              </a:ext>
            </a:extLst>
          </p:cNvPr>
          <p:cNvSpPr>
            <a:spLocks noGrp="1"/>
          </p:cNvSpPr>
          <p:nvPr>
            <p:ph type="title"/>
          </p:nvPr>
        </p:nvSpPr>
        <p:spPr/>
        <p:txBody>
          <a:bodyPr/>
          <a:lstStyle/>
          <a:p>
            <a:r>
              <a:rPr lang="en-FI"/>
              <a:t>Expected results: 2.</a:t>
            </a:r>
            <a:r>
              <a:rPr lang="en-GB"/>
              <a:t> Improved coordination and integration</a:t>
            </a:r>
            <a:endParaRPr lang="en-FI" dirty="0"/>
          </a:p>
        </p:txBody>
      </p:sp>
      <p:graphicFrame>
        <p:nvGraphicFramePr>
          <p:cNvPr id="8" name="Content Placeholder 2">
            <a:extLst>
              <a:ext uri="{FF2B5EF4-FFF2-40B4-BE49-F238E27FC236}">
                <a16:creationId xmlns:a16="http://schemas.microsoft.com/office/drawing/2014/main" id="{9E64D37F-B0A6-CADD-9F77-2C2CB9DF20B7}"/>
              </a:ext>
            </a:extLst>
          </p:cNvPr>
          <p:cNvGraphicFramePr>
            <a:graphicFrameLocks noGrp="1"/>
          </p:cNvGraphicFramePr>
          <p:nvPr>
            <p:ph idx="1"/>
          </p:nvPr>
        </p:nvGraphicFramePr>
        <p:xfrm>
          <a:off x="231686" y="1892300"/>
          <a:ext cx="4314092"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diagram of a company's process&#10;&#10;AI-generated content may be incorrect.">
            <a:extLst>
              <a:ext uri="{FF2B5EF4-FFF2-40B4-BE49-F238E27FC236}">
                <a16:creationId xmlns:a16="http://schemas.microsoft.com/office/drawing/2014/main" id="{D9144989-9502-AFDE-A3AD-A688EEEE90BE}"/>
              </a:ext>
            </a:extLst>
          </p:cNvPr>
          <p:cNvPicPr>
            <a:picLocks noChangeAspect="1"/>
          </p:cNvPicPr>
          <p:nvPr/>
        </p:nvPicPr>
        <p:blipFill>
          <a:blip r:embed="rId8"/>
          <a:stretch>
            <a:fillRect/>
          </a:stretch>
        </p:blipFill>
        <p:spPr>
          <a:xfrm>
            <a:off x="4545778" y="1104982"/>
            <a:ext cx="7772400" cy="5387893"/>
          </a:xfrm>
          <a:prstGeom prst="rect">
            <a:avLst/>
          </a:prstGeom>
        </p:spPr>
      </p:pic>
    </p:spTree>
    <p:extLst>
      <p:ext uri="{BB962C8B-B14F-4D97-AF65-F5344CB8AC3E}">
        <p14:creationId xmlns:p14="http://schemas.microsoft.com/office/powerpoint/2010/main" val="2476823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76A0C0D-7DE4-F303-8E9F-134231D95CC8}"/>
            </a:ext>
          </a:extLst>
        </p:cNvPr>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4FE5AB-3B25-2848-F5F6-73A014B74E2C}"/>
              </a:ext>
            </a:extLst>
          </p:cNvPr>
          <p:cNvSpPr>
            <a:spLocks noGrp="1"/>
          </p:cNvSpPr>
          <p:nvPr>
            <p:ph type="title"/>
          </p:nvPr>
        </p:nvSpPr>
        <p:spPr>
          <a:xfrm>
            <a:off x="630936" y="640080"/>
            <a:ext cx="4818888" cy="1481328"/>
          </a:xfrm>
        </p:spPr>
        <p:txBody>
          <a:bodyPr anchor="b">
            <a:normAutofit/>
          </a:bodyPr>
          <a:lstStyle/>
          <a:p>
            <a:r>
              <a:rPr lang="en-FI" sz="3000"/>
              <a:t>Expected results:3. </a:t>
            </a:r>
            <a:r>
              <a:rPr lang="en-GB" sz="3000"/>
              <a:t>European portfolio of R&amp;I services</a:t>
            </a:r>
            <a:endParaRPr lang="en-FI" sz="3000"/>
          </a:p>
        </p:txBody>
      </p:sp>
      <p:sp>
        <p:nvSpPr>
          <p:cNvPr id="2057"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FAEF3B-9C61-1062-2788-64F7F6BD0885}"/>
              </a:ext>
            </a:extLst>
          </p:cNvPr>
          <p:cNvSpPr>
            <a:spLocks noGrp="1"/>
          </p:cNvSpPr>
          <p:nvPr>
            <p:ph idx="1"/>
          </p:nvPr>
        </p:nvSpPr>
        <p:spPr>
          <a:xfrm>
            <a:off x="128669" y="2670048"/>
            <a:ext cx="4818888" cy="3547872"/>
          </a:xfrm>
        </p:spPr>
        <p:txBody>
          <a:bodyPr anchor="t">
            <a:normAutofit/>
          </a:bodyPr>
          <a:lstStyle/>
          <a:p>
            <a:r>
              <a:rPr lang="en-GB" sz="1900" dirty="0"/>
              <a:t>Build a </a:t>
            </a:r>
            <a:r>
              <a:rPr lang="en-GB" sz="1900" i="1" dirty="0"/>
              <a:t>common front page</a:t>
            </a:r>
            <a:r>
              <a:rPr lang="en-GB" sz="1900" dirty="0"/>
              <a:t> or </a:t>
            </a:r>
            <a:r>
              <a:rPr lang="en-GB" sz="1900" i="1" dirty="0"/>
              <a:t>single entry point</a:t>
            </a:r>
            <a:r>
              <a:rPr lang="en-GB" sz="1900" dirty="0"/>
              <a:t> for access to domain services (e.g., ENVRI-Hub as the single-entry portal).</a:t>
            </a:r>
          </a:p>
          <a:p>
            <a:r>
              <a:rPr lang="en-GB" sz="1900" dirty="0"/>
              <a:t>Develop or connect </a:t>
            </a:r>
            <a:r>
              <a:rPr lang="en-GB" sz="1900" b="1" dirty="0"/>
              <a:t>catalogues of R&amp;I services</a:t>
            </a:r>
            <a:r>
              <a:rPr lang="en-GB" sz="1900" dirty="0"/>
              <a:t> that are interoperable with EOSC and other European catalogues.</a:t>
            </a:r>
          </a:p>
          <a:p>
            <a:r>
              <a:rPr lang="en-GB" sz="1900" dirty="0"/>
              <a:t>Harmonise access procedures and selection criteria.</a:t>
            </a:r>
          </a:p>
          <a:p>
            <a:r>
              <a:rPr lang="en-GB" sz="1900" dirty="0"/>
              <a:t>Provide a coherent, visible European “offer” to users (researchers, innovators, public authorities, SMEs).</a:t>
            </a:r>
          </a:p>
          <a:p>
            <a:endParaRPr lang="en-FI" sz="1900" dirty="0"/>
          </a:p>
        </p:txBody>
      </p:sp>
      <p:pic>
        <p:nvPicPr>
          <p:cNvPr id="2050" name="Picture 2">
            <a:extLst>
              <a:ext uri="{FF2B5EF4-FFF2-40B4-BE49-F238E27FC236}">
                <a16:creationId xmlns:a16="http://schemas.microsoft.com/office/drawing/2014/main" id="{54AA3A5A-982F-152B-2EE9-42DE9B67151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947557" y="-721775"/>
            <a:ext cx="7440675" cy="7957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268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22112D2-DCF8-9CA6-F78D-0AE0776733C6}"/>
            </a:ext>
          </a:extLst>
        </p:cNvPr>
        <p:cNvGrpSpPr/>
        <p:nvPr/>
      </p:nvGrpSpPr>
      <p:grpSpPr>
        <a:xfrm>
          <a:off x="0" y="0"/>
          <a:ext cx="0" cy="0"/>
          <a:chOff x="0" y="0"/>
          <a:chExt cx="0" cy="0"/>
        </a:xfrm>
      </p:grpSpPr>
      <p:sp useBgFill="1">
        <p:nvSpPr>
          <p:cNvPr id="3079" name="Rectangle 307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F69885-28CF-900D-E5F0-CCE7D7019A68}"/>
              </a:ext>
            </a:extLst>
          </p:cNvPr>
          <p:cNvSpPr>
            <a:spLocks noGrp="1"/>
          </p:cNvSpPr>
          <p:nvPr>
            <p:ph type="title"/>
          </p:nvPr>
        </p:nvSpPr>
        <p:spPr>
          <a:xfrm>
            <a:off x="248495" y="667512"/>
            <a:ext cx="4818888" cy="1481328"/>
          </a:xfrm>
        </p:spPr>
        <p:txBody>
          <a:bodyPr anchor="b">
            <a:normAutofit/>
          </a:bodyPr>
          <a:lstStyle/>
          <a:p>
            <a:r>
              <a:rPr lang="en-FI" sz="3000" dirty="0"/>
              <a:t>Expected results: 4. </a:t>
            </a:r>
            <a:r>
              <a:rPr lang="en-GB" sz="3000" dirty="0"/>
              <a:t>Simplified access pathways &amp; increased awareness</a:t>
            </a:r>
            <a:endParaRPr lang="en-FI" sz="3000" dirty="0"/>
          </a:p>
        </p:txBody>
      </p:sp>
      <p:sp>
        <p:nvSpPr>
          <p:cNvPr id="308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2817F58-237D-E740-B253-0DB2E446BAD1}"/>
              </a:ext>
            </a:extLst>
          </p:cNvPr>
          <p:cNvSpPr>
            <a:spLocks noGrp="1"/>
          </p:cNvSpPr>
          <p:nvPr>
            <p:ph idx="1"/>
          </p:nvPr>
        </p:nvSpPr>
        <p:spPr>
          <a:xfrm>
            <a:off x="248495" y="2642616"/>
            <a:ext cx="4818888" cy="3547872"/>
          </a:xfrm>
        </p:spPr>
        <p:txBody>
          <a:bodyPr anchor="t">
            <a:normAutofit/>
          </a:bodyPr>
          <a:lstStyle/>
          <a:p>
            <a:r>
              <a:rPr lang="en-GB" sz="2000" dirty="0"/>
              <a:t>Improve visibility and findability of RIs and their services.</a:t>
            </a:r>
          </a:p>
          <a:p>
            <a:r>
              <a:rPr lang="en-GB" sz="2000" dirty="0"/>
              <a:t>Simplify access for </a:t>
            </a:r>
            <a:r>
              <a:rPr lang="en-GB" sz="2000" i="1" dirty="0"/>
              <a:t>new and non-traditional users</a:t>
            </a:r>
            <a:r>
              <a:rPr lang="en-GB" sz="2000" dirty="0"/>
              <a:t>: early-career researchers, widening countries, SMEs, public administrations, etc.</a:t>
            </a:r>
          </a:p>
          <a:p>
            <a:r>
              <a:rPr lang="en-GB" sz="2000" dirty="0"/>
              <a:t>Develop </a:t>
            </a:r>
            <a:r>
              <a:rPr lang="en-GB" sz="2000" i="1" dirty="0"/>
              <a:t>AI-assisted navigation tools</a:t>
            </a:r>
            <a:r>
              <a:rPr lang="en-GB" sz="2000" dirty="0"/>
              <a:t> and </a:t>
            </a:r>
            <a:r>
              <a:rPr lang="en-GB" sz="2000" i="1" dirty="0"/>
              <a:t>intermediary services</a:t>
            </a:r>
            <a:r>
              <a:rPr lang="en-GB" sz="2000" dirty="0"/>
              <a:t> to help users discover the right RI services.</a:t>
            </a:r>
          </a:p>
          <a:p>
            <a:r>
              <a:rPr lang="en-GB" sz="2000" dirty="0"/>
              <a:t>Strengthen user support and feedback mechanisms.</a:t>
            </a:r>
          </a:p>
          <a:p>
            <a:endParaRPr lang="en-FI" sz="2000" dirty="0"/>
          </a:p>
        </p:txBody>
      </p:sp>
      <p:pic>
        <p:nvPicPr>
          <p:cNvPr id="3074" name="Picture 2">
            <a:extLst>
              <a:ext uri="{FF2B5EF4-FFF2-40B4-BE49-F238E27FC236}">
                <a16:creationId xmlns:a16="http://schemas.microsoft.com/office/drawing/2014/main" id="{FA33727F-298A-5275-245E-51B8FC5AA0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623726" y="230559"/>
            <a:ext cx="7809041" cy="6517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164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C70BD63-86D2-712B-82FE-E06750293DBD}"/>
            </a:ext>
          </a:extLst>
        </p:cNvPr>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8DF2D5-A6EA-FFBA-51CD-F190FEDAFEBF}"/>
              </a:ext>
            </a:extLst>
          </p:cNvPr>
          <p:cNvSpPr>
            <a:spLocks noGrp="1"/>
          </p:cNvSpPr>
          <p:nvPr>
            <p:ph type="title"/>
          </p:nvPr>
        </p:nvSpPr>
        <p:spPr>
          <a:xfrm>
            <a:off x="640080" y="325369"/>
            <a:ext cx="4368602" cy="1956841"/>
          </a:xfrm>
        </p:spPr>
        <p:txBody>
          <a:bodyPr anchor="b">
            <a:normAutofit/>
          </a:bodyPr>
          <a:lstStyle/>
          <a:p>
            <a:r>
              <a:rPr lang="en-FI" sz="4200"/>
              <a:t>Expected results: 5. </a:t>
            </a:r>
            <a:r>
              <a:rPr lang="en-GB" sz="4200"/>
              <a:t>Indicators of strategic relevance</a:t>
            </a:r>
            <a:endParaRPr lang="en-FI" sz="4200"/>
          </a:p>
        </p:txBody>
      </p:sp>
      <p:sp>
        <p:nvSpPr>
          <p:cNvPr id="410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865FD2-BC59-6B3E-44C8-577899BE5664}"/>
              </a:ext>
            </a:extLst>
          </p:cNvPr>
          <p:cNvSpPr>
            <a:spLocks noGrp="1"/>
          </p:cNvSpPr>
          <p:nvPr>
            <p:ph idx="1"/>
          </p:nvPr>
        </p:nvSpPr>
        <p:spPr>
          <a:xfrm>
            <a:off x="640080" y="2872899"/>
            <a:ext cx="4243589" cy="3320668"/>
          </a:xfrm>
        </p:spPr>
        <p:txBody>
          <a:bodyPr>
            <a:normAutofit/>
          </a:bodyPr>
          <a:lstStyle/>
          <a:p>
            <a:r>
              <a:rPr lang="en-GB" sz="2200"/>
              <a:t>Develop indicators showing how specific RI services contribute to EU priorities (missions, partnerships, policy areas).</a:t>
            </a:r>
          </a:p>
          <a:p>
            <a:r>
              <a:rPr lang="en-GB" sz="2200"/>
              <a:t>Coordinate impact assessments and validation mechanisms across infrastructures.</a:t>
            </a:r>
          </a:p>
          <a:p>
            <a:endParaRPr lang="en-FI" sz="2200"/>
          </a:p>
        </p:txBody>
      </p:sp>
      <p:pic>
        <p:nvPicPr>
          <p:cNvPr id="4098" name="Picture 2">
            <a:extLst>
              <a:ext uri="{FF2B5EF4-FFF2-40B4-BE49-F238E27FC236}">
                <a16:creationId xmlns:a16="http://schemas.microsoft.com/office/drawing/2014/main" id="{630FDF0A-55D4-744E-A818-14F1B00EC1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9075" r="8679" b="2"/>
          <a:stretch>
            <a:fillRect/>
          </a:stretch>
        </p:blipFill>
        <p:spPr bwMode="auto">
          <a:xfrm>
            <a:off x="5008682" y="10"/>
            <a:ext cx="718179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8180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2C38C9F-35E2-1101-CBF3-F70D05EDB374}"/>
            </a:ext>
          </a:extLst>
        </p:cNvPr>
        <p:cNvGrpSpPr/>
        <p:nvPr/>
      </p:nvGrpSpPr>
      <p:grpSpPr>
        <a:xfrm>
          <a:off x="0" y="0"/>
          <a:ext cx="0" cy="0"/>
          <a:chOff x="0" y="0"/>
          <a:chExt cx="0" cy="0"/>
        </a:xfrm>
      </p:grpSpPr>
      <p:sp useBgFill="1">
        <p:nvSpPr>
          <p:cNvPr id="5144" name="Rectangle 514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2EEE24-17FD-8794-E545-72E8DE5A888A}"/>
              </a:ext>
            </a:extLst>
          </p:cNvPr>
          <p:cNvSpPr>
            <a:spLocks noGrp="1"/>
          </p:cNvSpPr>
          <p:nvPr>
            <p:ph type="title"/>
          </p:nvPr>
        </p:nvSpPr>
        <p:spPr>
          <a:xfrm>
            <a:off x="255229" y="325369"/>
            <a:ext cx="4368602" cy="1956841"/>
          </a:xfrm>
        </p:spPr>
        <p:txBody>
          <a:bodyPr anchor="b">
            <a:normAutofit/>
          </a:bodyPr>
          <a:lstStyle/>
          <a:p>
            <a:r>
              <a:rPr lang="en-FI" sz="3400" dirty="0"/>
              <a:t>Expected results: 6.</a:t>
            </a:r>
            <a:r>
              <a:rPr lang="en-GB" sz="3400" dirty="0"/>
              <a:t> Close coordination with related EU initiatives</a:t>
            </a:r>
            <a:endParaRPr lang="en-FI" sz="3400" dirty="0"/>
          </a:p>
        </p:txBody>
      </p:sp>
      <p:sp>
        <p:nvSpPr>
          <p:cNvPr id="5145"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69A1CBB-5111-BC10-871B-D6DDF5D76F46}"/>
              </a:ext>
            </a:extLst>
          </p:cNvPr>
          <p:cNvSpPr>
            <a:spLocks noGrp="1"/>
          </p:cNvSpPr>
          <p:nvPr>
            <p:ph idx="1"/>
          </p:nvPr>
        </p:nvSpPr>
        <p:spPr>
          <a:xfrm>
            <a:off x="255229" y="2909771"/>
            <a:ext cx="4243589" cy="3320668"/>
          </a:xfrm>
        </p:spPr>
        <p:txBody>
          <a:bodyPr>
            <a:normAutofit/>
          </a:bodyPr>
          <a:lstStyle/>
          <a:p>
            <a:pPr lvl="1"/>
            <a:r>
              <a:rPr lang="en-GB" sz="1400" dirty="0"/>
              <a:t>Ensure alignment and interoperability with:</a:t>
            </a:r>
          </a:p>
          <a:p>
            <a:pPr lvl="2"/>
            <a:r>
              <a:rPr lang="en-GB" sz="1400" b="1" dirty="0"/>
              <a:t>HORIZON-INFRA-2025-DEV-05</a:t>
            </a:r>
            <a:r>
              <a:rPr lang="en-GB" sz="1400" dirty="0"/>
              <a:t> (preparatory action for integrated access schemes),</a:t>
            </a:r>
          </a:p>
          <a:p>
            <a:pPr lvl="2"/>
            <a:r>
              <a:rPr lang="en-GB" sz="1400" b="1" dirty="0"/>
              <a:t>HORIZON-INFRA-2027-SERV-01 &amp; 02</a:t>
            </a:r>
            <a:r>
              <a:rPr lang="en-GB" sz="1400" dirty="0"/>
              <a:t> (future access implementation pilots),</a:t>
            </a:r>
          </a:p>
          <a:p>
            <a:pPr lvl="2"/>
            <a:r>
              <a:rPr lang="en-GB" sz="1400" b="1" dirty="0"/>
              <a:t>ERIC Forum and </a:t>
            </a:r>
            <a:r>
              <a:rPr lang="en-GB" sz="1400" b="1" dirty="0" err="1"/>
              <a:t>EIROforum</a:t>
            </a:r>
            <a:r>
              <a:rPr lang="en-GB" sz="1400" dirty="0"/>
              <a:t> (cross-domain policy coordination),</a:t>
            </a:r>
          </a:p>
          <a:p>
            <a:pPr lvl="2"/>
            <a:r>
              <a:rPr lang="en-GB" sz="1400" dirty="0"/>
              <a:t>EOSC &amp; OSCARS,</a:t>
            </a:r>
          </a:p>
          <a:p>
            <a:pPr lvl="2"/>
            <a:r>
              <a:rPr lang="en-GB" sz="1400" dirty="0"/>
              <a:t>Possibly </a:t>
            </a:r>
            <a:r>
              <a:rPr lang="en-GB" sz="1400" b="1" dirty="0"/>
              <a:t>JRC</a:t>
            </a:r>
            <a:r>
              <a:rPr lang="en-GB" sz="1400" dirty="0"/>
              <a:t> (for cross-domain collaboration, esp. environment–food–health links).</a:t>
            </a:r>
          </a:p>
          <a:p>
            <a:endParaRPr lang="en-FI" sz="1400" dirty="0"/>
          </a:p>
        </p:txBody>
      </p:sp>
      <p:pic>
        <p:nvPicPr>
          <p:cNvPr id="5124" name="Picture 4">
            <a:extLst>
              <a:ext uri="{FF2B5EF4-FFF2-40B4-BE49-F238E27FC236}">
                <a16:creationId xmlns:a16="http://schemas.microsoft.com/office/drawing/2014/main" id="{629A3CC1-BC0E-10E9-3B36-E5B9BD6A78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0"/>
            <a:ext cx="83613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0094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EE802B1E-D102-1170-0C84-EBEF5CF81106}"/>
              </a:ext>
            </a:extLst>
          </p:cNvPr>
          <p:cNvSpPr>
            <a:spLocks noGrp="1"/>
          </p:cNvSpPr>
          <p:nvPr>
            <p:ph type="title"/>
          </p:nvPr>
        </p:nvSpPr>
        <p:spPr>
          <a:xfrm>
            <a:off x="193139" y="362536"/>
            <a:ext cx="4368602" cy="1956841"/>
          </a:xfrm>
        </p:spPr>
        <p:txBody>
          <a:bodyPr vert="horz" lIns="91440" tIns="45720" rIns="91440" bIns="45720" rtlCol="0" anchor="b">
            <a:normAutofit/>
          </a:bodyPr>
          <a:lstStyle/>
          <a:p>
            <a:r>
              <a:rPr lang="en-US" sz="3000" b="1" dirty="0"/>
              <a:t>Strengthened sustainability and long-term governance</a:t>
            </a:r>
            <a:br>
              <a:rPr lang="en-US" sz="3000" b="1" dirty="0"/>
            </a:br>
            <a:endParaRPr lang="en-US" sz="3000" dirty="0"/>
          </a:p>
        </p:txBody>
      </p:sp>
      <p:sp>
        <p:nvSpPr>
          <p:cNvPr id="615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0A52ECCB-9C40-7FE3-4341-E64B576517F9}"/>
              </a:ext>
            </a:extLst>
          </p:cNvPr>
          <p:cNvSpPr>
            <a:spLocks noGrp="1"/>
          </p:cNvSpPr>
          <p:nvPr>
            <p:ph sz="half" idx="1"/>
          </p:nvPr>
        </p:nvSpPr>
        <p:spPr>
          <a:xfrm>
            <a:off x="395153" y="2872899"/>
            <a:ext cx="2903220" cy="3320668"/>
          </a:xfrm>
        </p:spPr>
        <p:txBody>
          <a:bodyPr vert="horz" lIns="91440" tIns="45720" rIns="91440" bIns="45720" rtlCol="0">
            <a:normAutofit fontScale="92500" lnSpcReduction="10000"/>
          </a:bodyPr>
          <a:lstStyle/>
          <a:p>
            <a:r>
              <a:rPr lang="en-US" sz="2000" b="1" dirty="0"/>
              <a:t>Not explicitly listed</a:t>
            </a:r>
            <a:r>
              <a:rPr lang="en-US" sz="2000" dirty="0"/>
              <a:t> in the call text as a named expected result.</a:t>
            </a:r>
          </a:p>
          <a:p>
            <a:r>
              <a:rPr lang="en-US" sz="2000" dirty="0"/>
              <a:t>However, it is </a:t>
            </a:r>
            <a:r>
              <a:rPr lang="en-US" sz="2000" b="1" dirty="0"/>
              <a:t>implied</a:t>
            </a:r>
            <a:r>
              <a:rPr lang="en-US" sz="2000" dirty="0"/>
              <a:t> throughout the call’s </a:t>
            </a:r>
            <a:r>
              <a:rPr lang="en-US" sz="2000" b="1" dirty="0"/>
              <a:t>scope and objectives</a:t>
            </a:r>
            <a:r>
              <a:rPr lang="en-US" sz="2000" dirty="0"/>
              <a:t>, in several subtle but important ways.</a:t>
            </a:r>
          </a:p>
          <a:p>
            <a:r>
              <a:rPr lang="en-US" sz="2000" dirty="0"/>
              <a:t>it is absolutely aligned with the intent of the call.</a:t>
            </a:r>
          </a:p>
        </p:txBody>
      </p:sp>
      <p:pic>
        <p:nvPicPr>
          <p:cNvPr id="6148" name="Picture 4">
            <a:extLst>
              <a:ext uri="{FF2B5EF4-FFF2-40B4-BE49-F238E27FC236}">
                <a16:creationId xmlns:a16="http://schemas.microsoft.com/office/drawing/2014/main" id="{0EED7C43-DA94-F412-9BF3-8CF6BD3D41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181" y="151924"/>
            <a:ext cx="9272910" cy="655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6734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4828</TotalTime>
  <Words>2094</Words>
  <Application>Microsoft Office PowerPoint</Application>
  <PresentationFormat>Widescreen</PresentationFormat>
  <Paragraphs>156</Paragraphs>
  <Slides>14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Calibri</vt:lpstr>
      <vt:lpstr>Office Theme</vt:lpstr>
      <vt:lpstr>HORIZON-INFRA-2026-DEV-01-02: Consolidation of the research infrastructure landscape – pilots for strategic coordination, synergies and simplified access pathways, by large thematic clusters of pan-European research infrastructures. </vt:lpstr>
      <vt:lpstr>PowerPoint Presentation</vt:lpstr>
      <vt:lpstr>Expected results: 1.Policy contribution and visibility</vt:lpstr>
      <vt:lpstr>Expected results: 2. Improved coordination and integration</vt:lpstr>
      <vt:lpstr>Expected results:3. European portfolio of R&amp;I services</vt:lpstr>
      <vt:lpstr>Expected results: 4. Simplified access pathways &amp; increased awareness</vt:lpstr>
      <vt:lpstr>Expected results: 5. Indicators of strategic relevance</vt:lpstr>
      <vt:lpstr>Expected results: 6. Close coordination with related EU initiatives</vt:lpstr>
      <vt:lpstr>Strengthened sustainability and long-term governance </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Hienola Anca (FMI)</dc:creator>
  <cp:lastModifiedBy>Eija Juurola</cp:lastModifiedBy>
  <cp:revision>12</cp:revision>
  <dcterms:created xsi:type="dcterms:W3CDTF">2025-10-31T07:14:06Z</dcterms:created>
  <dcterms:modified xsi:type="dcterms:W3CDTF">2025-12-09T07:15:18Z</dcterms:modified>
</cp:coreProperties>
</file>