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 id="2147483671" r:id="rId5"/>
    <p:sldMasterId id="2147483738" r:id="rId6"/>
  </p:sldMasterIdLst>
  <p:notesMasterIdLst>
    <p:notesMasterId r:id="rId23"/>
  </p:notesMasterIdLst>
  <p:sldIdLst>
    <p:sldId id="324" r:id="rId7"/>
    <p:sldId id="2147474724" r:id="rId8"/>
    <p:sldId id="2147474718" r:id="rId9"/>
    <p:sldId id="2147474725" r:id="rId10"/>
    <p:sldId id="2147474726" r:id="rId11"/>
    <p:sldId id="2147474730" r:id="rId12"/>
    <p:sldId id="2147474731" r:id="rId13"/>
    <p:sldId id="2147474732" r:id="rId14"/>
    <p:sldId id="2147474733" r:id="rId15"/>
    <p:sldId id="2147474734" r:id="rId16"/>
    <p:sldId id="2147474727" r:id="rId17"/>
    <p:sldId id="2147474728" r:id="rId18"/>
    <p:sldId id="2147474729" r:id="rId19"/>
    <p:sldId id="2147474735" r:id="rId20"/>
    <p:sldId id="2147474723" r:id="rId21"/>
    <p:sldId id="2147375366"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92">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4" roundtripDataSignature="AMtx7mh3YP3xexYcFoahXa2ehi0H5V4Za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BB5011-AFA6-7425-0F89-A1F10D9459A1}" name="ARROYO DE SANDE Carmen (CNECT)" initials="A(" userId="S::maria-del-carmen.arroyo-de-sande@ec.europa.eu::0b8159e3-5e8c-424c-b37d-fc1fde19f181" providerId="AD"/>
  <p188:author id="{DB715E72-40B6-5C70-B6D4-602431C340E6}" name="TOKARZ Bartek (CNECT)" initials="BT" userId="S::Bartek.TOKARZ@ec.europa.eu::4e2172dc-e5e6-43cd-8982-14e0c84c1ff4" providerId="AD"/>
  <p188:author id="{7EFBFAAE-17D7-1292-67A3-F214911762B8}" name="ARROYO DE SANDE Carmen (CNECT)" initials="CA" userId="S::Maria-Del-Carmen.ARROYO-DE-SANDE@ec.europa.eu::0b8159e3-5e8c-424c-b37d-fc1fde19f181" providerId="AD"/>
  <p188:author id="{E962AEB0-4297-C33B-FDD5-AA0AAE9F4515}" name="PRIANTE Seiana (CNECT)" initials="P(" userId="S::seiana.priante@ec.europa.eu::626e7bec-2e40-467b-9337-6d35523acfb5" providerId="AD"/>
  <p188:author id="{34ECC2D3-E2C8-F4D0-DB44-2648D3AC3F61}" name="BARTOSOVA Beata (CNECT)" initials="B(" userId="S::beata.bartosova@ec.europa.eu::b476b2b8-1373-4ed2-9359-3fdd0d6a3cc9" providerId="AD"/>
  <p188:author id="{A71BFFD6-F8D3-A779-E124-6E7B14D324D4}" name="VAN DE VELDE Walter (CNECT)" initials="V(" userId="S::walter.van-de-velde@ec.europa.eu::8738d5ed-1d1c-4916-835c-56c3a5d1d4c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0F3F73-5BB8-354E-25D7-73DD8C7F7343}" v="74" dt="2025-04-09T12:28:04.428"/>
    <p1510:client id="{A4488E81-1C09-4412-A1A0-C5652632FB3A}" v="6" dt="2025-04-09T12:40:06.2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guide orient="horz" pos="209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80"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5.xml"/><Relationship Id="rId76"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74" Type="http://customschemas.google.com/relationships/presentationmetadata" Target="metadata"/><Relationship Id="rId79"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7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46"/>
        <p:cNvGrpSpPr/>
        <p:nvPr/>
      </p:nvGrpSpPr>
      <p:grpSpPr>
        <a:xfrm>
          <a:off x="0" y="0"/>
          <a:ext cx="0" cy="0"/>
          <a:chOff x="0" y="0"/>
          <a:chExt cx="0" cy="0"/>
        </a:xfrm>
      </p:grpSpPr>
      <p:sp>
        <p:nvSpPr>
          <p:cNvPr id="147" name="Google Shape;147;p38"/>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148" name="Google Shape;148;p38"/>
          <p:cNvPicPr preferRelativeResize="0"/>
          <p:nvPr/>
        </p:nvPicPr>
        <p:blipFill rotWithShape="1">
          <a:blip r:embed="rId2">
            <a:alphaModFix/>
          </a:blip>
          <a:srcRect/>
          <a:stretch/>
        </p:blipFill>
        <p:spPr>
          <a:xfrm>
            <a:off x="0" y="1850288"/>
            <a:ext cx="12192000" cy="5018345"/>
          </a:xfrm>
          <a:prstGeom prst="rect">
            <a:avLst/>
          </a:prstGeom>
          <a:noFill/>
          <a:ln>
            <a:noFill/>
          </a:ln>
        </p:spPr>
      </p:pic>
      <p:sp>
        <p:nvSpPr>
          <p:cNvPr id="149" name="Google Shape;149;p38"/>
          <p:cNvSpPr/>
          <p:nvPr/>
        </p:nvSpPr>
        <p:spPr>
          <a:xfrm>
            <a:off x="0" y="1078174"/>
            <a:ext cx="12192000" cy="2890800"/>
          </a:xfrm>
          <a:prstGeom prst="rect">
            <a:avLst/>
          </a:prstGeom>
          <a:solidFill>
            <a:srgbClr val="0356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4"/>
              </a:solidFill>
              <a:latin typeface="Arial"/>
              <a:ea typeface="Arial"/>
              <a:cs typeface="Arial"/>
              <a:sym typeface="Arial"/>
            </a:endParaRPr>
          </a:p>
        </p:txBody>
      </p:sp>
      <p:pic>
        <p:nvPicPr>
          <p:cNvPr id="150" name="Google Shape;150;p38" descr="European Commission"/>
          <p:cNvPicPr preferRelativeResize="0"/>
          <p:nvPr/>
        </p:nvPicPr>
        <p:blipFill rotWithShape="1">
          <a:blip r:embed="rId3">
            <a:alphaModFix/>
          </a:blip>
          <a:srcRect/>
          <a:stretch/>
        </p:blipFill>
        <p:spPr>
          <a:xfrm>
            <a:off x="5388933" y="258042"/>
            <a:ext cx="1659793" cy="1152460"/>
          </a:xfrm>
          <a:prstGeom prst="rect">
            <a:avLst/>
          </a:prstGeom>
          <a:noFill/>
          <a:ln>
            <a:noFill/>
          </a:ln>
        </p:spPr>
      </p:pic>
      <p:sp>
        <p:nvSpPr>
          <p:cNvPr id="151" name="Google Shape;151;p38"/>
          <p:cNvSpPr txBox="1">
            <a:spLocks noGrp="1"/>
          </p:cNvSpPr>
          <p:nvPr>
            <p:ph type="ctrTitle"/>
          </p:nvPr>
        </p:nvSpPr>
        <p:spPr>
          <a:xfrm>
            <a:off x="1071350" y="1992572"/>
            <a:ext cx="10065224" cy="872647"/>
          </a:xfrm>
          <a:prstGeom prst="rect">
            <a:avLst/>
          </a:prstGeom>
          <a:noFill/>
          <a:ln>
            <a:noFill/>
          </a:ln>
        </p:spPr>
        <p:txBody>
          <a:bodyPr spcFirstLastPara="1" wrap="square" lIns="91425" tIns="45700" rIns="91425" bIns="0" anchor="t" anchorCtr="0">
            <a:normAutofit/>
          </a:bodyPr>
          <a:lstStyle>
            <a:lvl1pPr lvl="0" algn="l">
              <a:lnSpc>
                <a:spcPct val="90000"/>
              </a:lnSpc>
              <a:spcBef>
                <a:spcPts val="0"/>
              </a:spcBef>
              <a:spcAft>
                <a:spcPts val="0"/>
              </a:spcAft>
              <a:buClr>
                <a:schemeClr val="lt1"/>
              </a:buClr>
              <a:buSzPts val="6000"/>
              <a:buFont typeface="Aria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52" name="Google Shape;152;p38"/>
          <p:cNvSpPr txBox="1">
            <a:spLocks noGrp="1"/>
          </p:cNvSpPr>
          <p:nvPr>
            <p:ph type="subTitle" idx="1"/>
          </p:nvPr>
        </p:nvSpPr>
        <p:spPr>
          <a:xfrm>
            <a:off x="1071351" y="3067468"/>
            <a:ext cx="10065224" cy="89775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800"/>
              <a:buNone/>
              <a:defRPr sz="2800" i="0">
                <a:solidFill>
                  <a:schemeClr val="accent5"/>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3" name="Google Shape;153;p38"/>
          <p:cNvSpPr txBox="1">
            <a:spLocks noGrp="1"/>
          </p:cNvSpPr>
          <p:nvPr>
            <p:ph type="body" idx="2"/>
          </p:nvPr>
        </p:nvSpPr>
        <p:spPr>
          <a:xfrm>
            <a:off x="6096000" y="5783535"/>
            <a:ext cx="5040313" cy="528998"/>
          </a:xfrm>
          <a:prstGeom prst="rect">
            <a:avLst/>
          </a:prstGeom>
          <a:noFill/>
          <a:ln>
            <a:noFill/>
          </a:ln>
        </p:spPr>
        <p:txBody>
          <a:bodyPr spcFirstLastPara="1" wrap="square" lIns="91425" tIns="45700" rIns="91425" bIns="45700" anchor="b" anchorCtr="0">
            <a:noAutofit/>
          </a:bodyPr>
          <a:lstStyle>
            <a:lvl1pPr marL="457200" lvl="0" indent="-228600" algn="r">
              <a:lnSpc>
                <a:spcPct val="100000"/>
              </a:lnSpc>
              <a:spcBef>
                <a:spcPts val="0"/>
              </a:spcBef>
              <a:spcAft>
                <a:spcPts val="0"/>
              </a:spcAft>
              <a:buSzPts val="2200"/>
              <a:buFont typeface="Arial"/>
              <a:buNone/>
              <a:defRPr sz="2200" i="1">
                <a:solidFill>
                  <a:schemeClr val="lt1"/>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54" name="Google Shape;154;p38"/>
          <p:cNvSpPr/>
          <p:nvPr/>
        </p:nvSpPr>
        <p:spPr>
          <a:xfrm>
            <a:off x="5741158" y="6619164"/>
            <a:ext cx="707409" cy="240594"/>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5" name="Google Shape;155;p38"/>
          <p:cNvCxnSpPr/>
          <p:nvPr/>
        </p:nvCxnSpPr>
        <p:spPr>
          <a:xfrm>
            <a:off x="838200" y="1978925"/>
            <a:ext cx="0" cy="4879075"/>
          </a:xfrm>
          <a:prstGeom prst="straightConnector1">
            <a:avLst/>
          </a:prstGeom>
          <a:noFill/>
          <a:ln w="28575" cap="flat" cmpd="sng">
            <a:solidFill>
              <a:schemeClr val="accent5"/>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83132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510966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901137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0595825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254622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10858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68600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804887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68666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914508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6"/>
        <p:cNvGrpSpPr/>
        <p:nvPr/>
      </p:nvGrpSpPr>
      <p:grpSpPr>
        <a:xfrm>
          <a:off x="0" y="0"/>
          <a:ext cx="0" cy="0"/>
          <a:chOff x="0" y="0"/>
          <a:chExt cx="0" cy="0"/>
        </a:xfrm>
      </p:grpSpPr>
      <p:sp>
        <p:nvSpPr>
          <p:cNvPr id="157" name="Google Shape;157;p39"/>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158" name="Google Shape;158;p39"/>
          <p:cNvPicPr preferRelativeResize="0"/>
          <p:nvPr/>
        </p:nvPicPr>
        <p:blipFill rotWithShape="1">
          <a:blip r:embed="rId2">
            <a:alphaModFix/>
          </a:blip>
          <a:srcRect t="4555"/>
          <a:stretch/>
        </p:blipFill>
        <p:spPr>
          <a:xfrm>
            <a:off x="0" y="1078173"/>
            <a:ext cx="12192000" cy="5783240"/>
          </a:xfrm>
          <a:prstGeom prst="rect">
            <a:avLst/>
          </a:prstGeom>
          <a:noFill/>
          <a:ln>
            <a:noFill/>
          </a:ln>
        </p:spPr>
      </p:pic>
      <p:sp>
        <p:nvSpPr>
          <p:cNvPr id="159" name="Google Shape;159;p39"/>
          <p:cNvSpPr/>
          <p:nvPr/>
        </p:nvSpPr>
        <p:spPr>
          <a:xfrm>
            <a:off x="5289" y="1078173"/>
            <a:ext cx="12197346" cy="5783239"/>
          </a:xfrm>
          <a:prstGeom prst="rect">
            <a:avLst/>
          </a:prstGeom>
          <a:solidFill>
            <a:srgbClr val="024EA2">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4"/>
              </a:solidFill>
              <a:latin typeface="Arial"/>
              <a:ea typeface="Arial"/>
              <a:cs typeface="Arial"/>
              <a:sym typeface="Arial"/>
            </a:endParaRPr>
          </a:p>
        </p:txBody>
      </p:sp>
      <p:pic>
        <p:nvPicPr>
          <p:cNvPr id="160" name="Google Shape;160;p39" descr="European Commission"/>
          <p:cNvPicPr preferRelativeResize="0"/>
          <p:nvPr/>
        </p:nvPicPr>
        <p:blipFill rotWithShape="1">
          <a:blip r:embed="rId3">
            <a:alphaModFix/>
          </a:blip>
          <a:srcRect/>
          <a:stretch/>
        </p:blipFill>
        <p:spPr>
          <a:xfrm>
            <a:off x="5388933" y="258042"/>
            <a:ext cx="1659793" cy="1152460"/>
          </a:xfrm>
          <a:prstGeom prst="rect">
            <a:avLst/>
          </a:prstGeom>
          <a:noFill/>
          <a:ln>
            <a:noFill/>
          </a:ln>
        </p:spPr>
      </p:pic>
      <p:sp>
        <p:nvSpPr>
          <p:cNvPr id="161" name="Google Shape;161;p39"/>
          <p:cNvSpPr txBox="1">
            <a:spLocks noGrp="1"/>
          </p:cNvSpPr>
          <p:nvPr>
            <p:ph type="ctrTitle"/>
          </p:nvPr>
        </p:nvSpPr>
        <p:spPr>
          <a:xfrm>
            <a:off x="1071350" y="1992572"/>
            <a:ext cx="10065224" cy="2149523"/>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lt1"/>
              </a:buClr>
              <a:buSzPts val="6000"/>
              <a:buFont typeface="Aria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62" name="Google Shape;162;p39"/>
          <p:cNvSpPr txBox="1">
            <a:spLocks noGrp="1"/>
          </p:cNvSpPr>
          <p:nvPr>
            <p:ph type="subTitle" idx="1"/>
          </p:nvPr>
        </p:nvSpPr>
        <p:spPr>
          <a:xfrm>
            <a:off x="1071351" y="4418049"/>
            <a:ext cx="10065224" cy="89775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800"/>
              <a:buNone/>
              <a:defRPr sz="2800" i="0">
                <a:solidFill>
                  <a:schemeClr val="accent5"/>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63" name="Google Shape;163;p39"/>
          <p:cNvSpPr txBox="1">
            <a:spLocks noGrp="1"/>
          </p:cNvSpPr>
          <p:nvPr>
            <p:ph type="body" idx="2"/>
          </p:nvPr>
        </p:nvSpPr>
        <p:spPr>
          <a:xfrm>
            <a:off x="6096000" y="5557903"/>
            <a:ext cx="5040313" cy="528998"/>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SzPts val="2200"/>
              <a:buFont typeface="Arial"/>
              <a:buNone/>
              <a:defRPr sz="2200" i="1">
                <a:solidFill>
                  <a:schemeClr val="lt1"/>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64" name="Google Shape;164;p39"/>
          <p:cNvSpPr/>
          <p:nvPr/>
        </p:nvSpPr>
        <p:spPr>
          <a:xfrm>
            <a:off x="5741158" y="6619164"/>
            <a:ext cx="707409" cy="240594"/>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65" name="Google Shape;165;p39"/>
          <p:cNvCxnSpPr/>
          <p:nvPr/>
        </p:nvCxnSpPr>
        <p:spPr>
          <a:xfrm>
            <a:off x="838200" y="1978925"/>
            <a:ext cx="0" cy="4879075"/>
          </a:xfrm>
          <a:prstGeom prst="straightConnector1">
            <a:avLst/>
          </a:prstGeom>
          <a:noFill/>
          <a:ln w="28575" cap="flat" cmpd="sng">
            <a:solidFill>
              <a:schemeClr val="accent5"/>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0658479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a:p>
        </p:txBody>
      </p:sp>
    </p:spTree>
    <p:extLst>
      <p:ext uri="{BB962C8B-B14F-4D97-AF65-F5344CB8AC3E}">
        <p14:creationId xmlns:p14="http://schemas.microsoft.com/office/powerpoint/2010/main" val="18693334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440178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691134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659202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7084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a:t>Click to edit Master title style</a:t>
            </a:r>
          </a:p>
        </p:txBody>
      </p:sp>
    </p:spTree>
    <p:extLst>
      <p:ext uri="{BB962C8B-B14F-4D97-AF65-F5344CB8AC3E}">
        <p14:creationId xmlns:p14="http://schemas.microsoft.com/office/powerpoint/2010/main" val="3007193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552069"/>
            <a:ext cx="10363200" cy="594360"/>
          </a:xfrm>
        </p:spPr>
        <p:txBody>
          <a:bodyPr vert="horz" lIns="0" tIns="45720" rIns="0" bIns="0" rtlCol="0" anchor="b" anchorCtr="0">
            <a:noAutofit/>
          </a:bodyPr>
          <a:lstStyle>
            <a:lvl1pPr>
              <a:defRPr lang="en-US" sz="3000" spc="-75" dirty="0">
                <a:latin typeface="+mn-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153287"/>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Click to 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2784901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28000" y="651600"/>
            <a:ext cx="11136000"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
        <p:nvSpPr>
          <p:cNvPr id="11" name="Title Placeholder 1"/>
          <p:cNvSpPr>
            <a:spLocks noGrp="1"/>
          </p:cNvSpPr>
          <p:nvPr>
            <p:ph type="title" hasCustomPrompt="1"/>
          </p:nvPr>
        </p:nvSpPr>
        <p:spPr>
          <a:xfrm>
            <a:off x="528000" y="295683"/>
            <a:ext cx="11136000" cy="469492"/>
          </a:xfrm>
          <a:prstGeom prst="rect">
            <a:avLst/>
          </a:prstGeom>
        </p:spPr>
        <p:txBody>
          <a:bodyPr vert="horz" lIns="0" tIns="0" rIns="0" bIns="0" rtlCol="0" anchor="t" anchorCtr="0">
            <a:noAutofit/>
          </a:bodyPr>
          <a:lstStyle>
            <a:lvl1pPr>
              <a:defRPr/>
            </a:lvl1pPr>
          </a:lstStyle>
          <a:p>
            <a:r>
              <a:rPr lang="en-US"/>
              <a:t>Click to add title</a:t>
            </a:r>
          </a:p>
        </p:txBody>
      </p:sp>
    </p:spTree>
    <p:extLst>
      <p:ext uri="{BB962C8B-B14F-4D97-AF65-F5344CB8AC3E}">
        <p14:creationId xmlns:p14="http://schemas.microsoft.com/office/powerpoint/2010/main" val="373851270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ree Content">
  <p:cSld name="1_Three Content">
    <p:spTree>
      <p:nvGrpSpPr>
        <p:cNvPr id="1" name="Shape 36"/>
        <p:cNvGrpSpPr/>
        <p:nvPr/>
      </p:nvGrpSpPr>
      <p:grpSpPr>
        <a:xfrm>
          <a:off x="0" y="0"/>
          <a:ext cx="0" cy="0"/>
          <a:chOff x="0" y="0"/>
          <a:chExt cx="0" cy="0"/>
        </a:xfrm>
      </p:grpSpPr>
      <p:sp>
        <p:nvSpPr>
          <p:cNvPr id="37" name="Google Shape;37;p15"/>
          <p:cNvSpPr txBox="1">
            <a:spLocks noGrp="1"/>
          </p:cNvSpPr>
          <p:nvPr>
            <p:ph type="body" idx="1"/>
          </p:nvPr>
        </p:nvSpPr>
        <p:spPr>
          <a:xfrm>
            <a:off x="838198" y="1825626"/>
            <a:ext cx="3358489" cy="3763134"/>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5"/>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BE"/>
              <a:t>‹#›</a:t>
            </a:fld>
            <a:endParaRPr/>
          </a:p>
        </p:txBody>
      </p:sp>
      <p:sp>
        <p:nvSpPr>
          <p:cNvPr id="39" name="Google Shape;39;p15"/>
          <p:cNvSpPr txBox="1">
            <a:spLocks noGrp="1"/>
          </p:cNvSpPr>
          <p:nvPr>
            <p:ph type="body" idx="2"/>
          </p:nvPr>
        </p:nvSpPr>
        <p:spPr>
          <a:xfrm>
            <a:off x="4604979" y="1825625"/>
            <a:ext cx="3358489" cy="3763134"/>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5"/>
          <p:cNvSpPr txBox="1">
            <a:spLocks noGrp="1"/>
          </p:cNvSpPr>
          <p:nvPr>
            <p:ph type="body" idx="3"/>
          </p:nvPr>
        </p:nvSpPr>
        <p:spPr>
          <a:xfrm>
            <a:off x="8371761" y="1825625"/>
            <a:ext cx="3358489" cy="3763134"/>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1" name="Google Shape;41;p15"/>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
        <p:nvSpPr>
          <p:cNvPr id="42" name="Google Shape;42;p15"/>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562788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st slide (option 2)">
  <p:cSld name="Last slide (option 2)">
    <p:spTree>
      <p:nvGrpSpPr>
        <p:cNvPr id="1" name="Shape 166"/>
        <p:cNvGrpSpPr/>
        <p:nvPr/>
      </p:nvGrpSpPr>
      <p:grpSpPr>
        <a:xfrm>
          <a:off x="0" y="0"/>
          <a:ext cx="0" cy="0"/>
          <a:chOff x="0" y="0"/>
          <a:chExt cx="0" cy="0"/>
        </a:xfrm>
      </p:grpSpPr>
      <p:sp>
        <p:nvSpPr>
          <p:cNvPr id="167" name="Google Shape;167;p40"/>
          <p:cNvSpPr/>
          <p:nvPr/>
        </p:nvSpPr>
        <p:spPr>
          <a:xfrm>
            <a:off x="0" y="1"/>
            <a:ext cx="12192000" cy="342899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8" name="Google Shape;168;p40"/>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69" name="Google Shape;169;p40"/>
          <p:cNvSpPr txBox="1">
            <a:spLocks noGrp="1"/>
          </p:cNvSpPr>
          <p:nvPr>
            <p:ph type="ctrTitle"/>
          </p:nvPr>
        </p:nvSpPr>
        <p:spPr>
          <a:xfrm>
            <a:off x="1077013" y="1122363"/>
            <a:ext cx="10156297" cy="1240348"/>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accent5"/>
              </a:buClr>
              <a:buSzPts val="6000"/>
              <a:buFont typeface="Arial"/>
              <a:buNone/>
              <a:defRPr sz="6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0" name="Google Shape;170;p40"/>
          <p:cNvSpPr txBox="1">
            <a:spLocks noGrp="1"/>
          </p:cNvSpPr>
          <p:nvPr>
            <p:ph type="body" idx="1"/>
          </p:nvPr>
        </p:nvSpPr>
        <p:spPr>
          <a:xfrm>
            <a:off x="838976" y="4175997"/>
            <a:ext cx="10888663" cy="162014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1400"/>
              <a:buFont typeface="Arial"/>
              <a:buNone/>
              <a:defRPr sz="1400">
                <a:solidFill>
                  <a:srgbClr val="767676"/>
                </a:solidFill>
              </a:defRPr>
            </a:lvl1pPr>
            <a:lvl2pPr marL="914400" lvl="1" indent="-228600" algn="l">
              <a:lnSpc>
                <a:spcPct val="100000"/>
              </a:lnSpc>
              <a:spcBef>
                <a:spcPts val="1800"/>
              </a:spcBef>
              <a:spcAft>
                <a:spcPts val="0"/>
              </a:spcAft>
              <a:buSzPts val="2000"/>
              <a:buNone/>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171" name="Google Shape;171;p40"/>
          <p:cNvCxnSpPr/>
          <p:nvPr/>
        </p:nvCxnSpPr>
        <p:spPr>
          <a:xfrm>
            <a:off x="838200" y="0"/>
            <a:ext cx="0" cy="2362711"/>
          </a:xfrm>
          <a:prstGeom prst="straightConnector1">
            <a:avLst/>
          </a:prstGeom>
          <a:noFill/>
          <a:ln w="28575" cap="flat" cmpd="sng">
            <a:solidFill>
              <a:schemeClr val="accent5"/>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30"/>
        <p:cNvGrpSpPr/>
        <p:nvPr/>
      </p:nvGrpSpPr>
      <p:grpSpPr>
        <a:xfrm>
          <a:off x="0" y="0"/>
          <a:ext cx="0" cy="0"/>
          <a:chOff x="0" y="0"/>
          <a:chExt cx="0" cy="0"/>
        </a:xfrm>
      </p:grpSpPr>
      <p:sp>
        <p:nvSpPr>
          <p:cNvPr id="31" name="Google Shape;31;p14"/>
          <p:cNvSpPr txBox="1">
            <a:spLocks noGrp="1"/>
          </p:cNvSpPr>
          <p:nvPr>
            <p:ph type="body" idx="1"/>
          </p:nvPr>
        </p:nvSpPr>
        <p:spPr>
          <a:xfrm>
            <a:off x="838198" y="1825625"/>
            <a:ext cx="5328000" cy="390643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4"/>
          <p:cNvSpPr txBox="1">
            <a:spLocks noGrp="1"/>
          </p:cNvSpPr>
          <p:nvPr>
            <p:ph type="body" idx="2"/>
          </p:nvPr>
        </p:nvSpPr>
        <p:spPr>
          <a:xfrm>
            <a:off x="6402250" y="1825625"/>
            <a:ext cx="5328000" cy="390643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4"/>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BE"/>
              <a:t>‹#›</a:t>
            </a:fld>
            <a:endParaRPr/>
          </a:p>
        </p:txBody>
      </p:sp>
      <p:cxnSp>
        <p:nvCxnSpPr>
          <p:cNvPr id="34" name="Google Shape;34;p14"/>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
        <p:nvSpPr>
          <p:cNvPr id="35" name="Google Shape;35;p14"/>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1757408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D02832-0BB7-AE4E-8AA5-41BD2D121F8E}"/>
              </a:ext>
            </a:extLst>
          </p:cNvPr>
          <p:cNvSpPr>
            <a:spLocks noGrp="1"/>
          </p:cNvSpPr>
          <p:nvPr>
            <p:ph type="ctrTitle"/>
          </p:nvPr>
        </p:nvSpPr>
        <p:spPr>
          <a:xfrm>
            <a:off x="1524000" y="1853883"/>
            <a:ext cx="9144000" cy="2387600"/>
          </a:xfrm>
          <a:prstGeom prst="rect">
            <a:avLst/>
          </a:prstGeo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C2FD442-81E0-C746-941B-71C216E825E3}"/>
              </a:ext>
            </a:extLst>
          </p:cNvPr>
          <p:cNvSpPr>
            <a:spLocks noGrp="1"/>
          </p:cNvSpPr>
          <p:nvPr>
            <p:ph type="subTitle" idx="1"/>
          </p:nvPr>
        </p:nvSpPr>
        <p:spPr>
          <a:xfrm>
            <a:off x="1524000" y="433355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42540769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176A1A-FBB9-4D49-974B-3B5267001C64}"/>
              </a:ext>
            </a:extLst>
          </p:cNvPr>
          <p:cNvSpPr>
            <a:spLocks noGrp="1"/>
          </p:cNvSpPr>
          <p:nvPr>
            <p:ph type="title"/>
          </p:nvPr>
        </p:nvSpPr>
        <p:spPr>
          <a:xfrm>
            <a:off x="838200" y="411677"/>
            <a:ext cx="10515600" cy="764903"/>
          </a:xfrm>
          <a:prstGeom prst="rect">
            <a:avLst/>
          </a:prstGeom>
        </p:spPr>
        <p:txBody>
          <a:bodyPr/>
          <a:lstStyle>
            <a:lvl1pPr>
              <a:defRPr sz="3600" b="1" i="0">
                <a:solidFill>
                  <a:schemeClr val="bg1"/>
                </a:solidFill>
                <a:latin typeface="EC Square Sans Pro" panose="020B0506040000020004" pitchFamily="34" charset="0"/>
              </a:defRPr>
            </a:lvl1pPr>
          </a:lstStyle>
          <a:p>
            <a:r>
              <a:rPr lang="fr-FR"/>
              <a:t>Modifiez le style du titre</a:t>
            </a:r>
          </a:p>
        </p:txBody>
      </p:sp>
      <p:sp>
        <p:nvSpPr>
          <p:cNvPr id="3" name="Espace réservé du contenu 2">
            <a:extLst>
              <a:ext uri="{FF2B5EF4-FFF2-40B4-BE49-F238E27FC236}">
                <a16:creationId xmlns:a16="http://schemas.microsoft.com/office/drawing/2014/main" id="{5E536385-DF1B-D943-ABE6-1AD56C79245D}"/>
              </a:ext>
            </a:extLst>
          </p:cNvPr>
          <p:cNvSpPr>
            <a:spLocks noGrp="1"/>
          </p:cNvSpPr>
          <p:nvPr>
            <p:ph idx="1"/>
          </p:nvPr>
        </p:nvSpPr>
        <p:spPr>
          <a:xfrm>
            <a:off x="838200" y="1825625"/>
            <a:ext cx="10515600" cy="4351338"/>
          </a:xfrm>
          <a:prstGeom prst="rect">
            <a:avLst/>
          </a:prstGeom>
        </p:spPr>
        <p:txBody>
          <a:bodyPr/>
          <a:lstStyle/>
          <a:p>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42029472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3B8795-CA45-B74D-BD76-5CE341E5473D}"/>
              </a:ext>
            </a:extLst>
          </p:cNvPr>
          <p:cNvSpPr>
            <a:spLocks noGrp="1"/>
          </p:cNvSpPr>
          <p:nvPr>
            <p:ph type="title"/>
          </p:nvPr>
        </p:nvSpPr>
        <p:spPr>
          <a:xfrm>
            <a:off x="831850" y="1709739"/>
            <a:ext cx="10515600" cy="1216342"/>
          </a:xfrm>
          <a:prstGeom prst="rect">
            <a:avLst/>
          </a:prstGeo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D436BE3-D3A4-4B4D-AC07-1AB13CB787DA}"/>
              </a:ext>
            </a:extLst>
          </p:cNvPr>
          <p:cNvSpPr>
            <a:spLocks noGrp="1"/>
          </p:cNvSpPr>
          <p:nvPr>
            <p:ph type="body" idx="1"/>
          </p:nvPr>
        </p:nvSpPr>
        <p:spPr>
          <a:xfrm>
            <a:off x="831850" y="2926081"/>
            <a:ext cx="10515600" cy="3163569"/>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7" name="Titre 1">
            <a:extLst>
              <a:ext uri="{FF2B5EF4-FFF2-40B4-BE49-F238E27FC236}">
                <a16:creationId xmlns:a16="http://schemas.microsoft.com/office/drawing/2014/main" id="{20CB40B9-4DF3-84E2-C719-4713255E18F0}"/>
              </a:ext>
            </a:extLst>
          </p:cNvPr>
          <p:cNvSpPr txBox="1">
            <a:spLocks/>
          </p:cNvSpPr>
          <p:nvPr userDrawn="1"/>
        </p:nvSpPr>
        <p:spPr>
          <a:xfrm>
            <a:off x="838200" y="365125"/>
            <a:ext cx="10515600" cy="965835"/>
          </a:xfrm>
          <a:prstGeom prst="rect">
            <a:avLst/>
          </a:prstGeom>
        </p:spPr>
        <p:txBody>
          <a:bodyPr/>
          <a:lstStyle>
            <a:lvl1pPr algn="l" defTabSz="914400" rtl="0" eaLnBrk="1" latinLnBrk="0" hangingPunct="1">
              <a:lnSpc>
                <a:spcPct val="90000"/>
              </a:lnSpc>
              <a:spcBef>
                <a:spcPct val="0"/>
              </a:spcBef>
              <a:buNone/>
              <a:defRPr sz="3600" b="1" i="0" kern="1200">
                <a:solidFill>
                  <a:schemeClr val="bg1"/>
                </a:solidFill>
                <a:latin typeface="EC Square Sans Pro" panose="020B0506040000020004" pitchFamily="34" charset="0"/>
                <a:ea typeface="+mj-ea"/>
                <a:cs typeface="+mj-cs"/>
              </a:defRPr>
            </a:lvl1pPr>
          </a:lstStyle>
          <a:p>
            <a:r>
              <a:rPr lang="fr-FR"/>
              <a:t>Modifiez le style du titre</a:t>
            </a:r>
          </a:p>
        </p:txBody>
      </p:sp>
    </p:spTree>
    <p:extLst>
      <p:ext uri="{BB962C8B-B14F-4D97-AF65-F5344CB8AC3E}">
        <p14:creationId xmlns:p14="http://schemas.microsoft.com/office/powerpoint/2010/main" val="10515656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523156-CF30-C54D-9BFD-708CC87B2A50}"/>
              </a:ext>
            </a:extLst>
          </p:cNvPr>
          <p:cNvSpPr>
            <a:spLocks noGrp="1"/>
          </p:cNvSpPr>
          <p:nvPr>
            <p:ph type="title"/>
          </p:nvPr>
        </p:nvSpPr>
        <p:spPr>
          <a:xfrm>
            <a:off x="838200" y="365125"/>
            <a:ext cx="10515600" cy="965835"/>
          </a:xfrm>
          <a:prstGeom prst="rect">
            <a:avLst/>
          </a:prstGeom>
        </p:spPr>
        <p:txBody>
          <a:bodyPr/>
          <a:lstStyle>
            <a:lvl1pPr>
              <a:defRPr sz="3600" b="1" i="0">
                <a:solidFill>
                  <a:schemeClr val="bg1"/>
                </a:solidFill>
                <a:latin typeface="EC Square Sans Pro" panose="020B0506040000020004" pitchFamily="34" charset="0"/>
              </a:defRPr>
            </a:lvl1pPr>
          </a:lstStyle>
          <a:p>
            <a:r>
              <a:rPr lang="fr-FR"/>
              <a:t>Modifiez le style du titre</a:t>
            </a:r>
          </a:p>
        </p:txBody>
      </p:sp>
      <p:sp>
        <p:nvSpPr>
          <p:cNvPr id="3" name="Espace réservé du contenu 2">
            <a:extLst>
              <a:ext uri="{FF2B5EF4-FFF2-40B4-BE49-F238E27FC236}">
                <a16:creationId xmlns:a16="http://schemas.microsoft.com/office/drawing/2014/main" id="{D770038D-ECA0-C74D-9632-7BE14D0793D7}"/>
              </a:ext>
            </a:extLst>
          </p:cNvPr>
          <p:cNvSpPr>
            <a:spLocks noGrp="1"/>
          </p:cNvSpPr>
          <p:nvPr>
            <p:ph sz="half" idx="1"/>
          </p:nvPr>
        </p:nvSpPr>
        <p:spPr>
          <a:xfrm>
            <a:off x="838200" y="1825625"/>
            <a:ext cx="5181600" cy="4351338"/>
          </a:xfrm>
          <a:prstGeom prst="rect">
            <a:avLst/>
          </a:prstGeo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DEEAED47-85CF-314C-94A8-C72552E2AAA0}"/>
              </a:ext>
            </a:extLst>
          </p:cNvPr>
          <p:cNvSpPr>
            <a:spLocks noGrp="1"/>
          </p:cNvSpPr>
          <p:nvPr>
            <p:ph sz="half" idx="2"/>
          </p:nvPr>
        </p:nvSpPr>
        <p:spPr>
          <a:xfrm>
            <a:off x="6172200" y="1825625"/>
            <a:ext cx="5181600" cy="4351338"/>
          </a:xfrm>
          <a:prstGeom prst="rect">
            <a:avLst/>
          </a:prstGeom>
        </p:spPr>
        <p:txBody>
          <a:bodyPr/>
          <a:lstStyle/>
          <a:p>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5522933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682C5AD-3841-1F47-8244-DD0FFB9B8C4A}"/>
              </a:ext>
            </a:extLst>
          </p:cNvPr>
          <p:cNvSpPr>
            <a:spLocks noGrp="1"/>
          </p:cNvSpPr>
          <p:nvPr>
            <p:ph type="body" idx="1"/>
          </p:nvPr>
        </p:nvSpPr>
        <p:spPr>
          <a:xfrm>
            <a:off x="839788" y="1717040"/>
            <a:ext cx="5157787" cy="227139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28E8DAE4-346E-4248-9176-0E9A150F68C9}"/>
              </a:ext>
            </a:extLst>
          </p:cNvPr>
          <p:cNvSpPr>
            <a:spLocks noGrp="1"/>
          </p:cNvSpPr>
          <p:nvPr>
            <p:ph sz="half" idx="2"/>
          </p:nvPr>
        </p:nvSpPr>
        <p:spPr>
          <a:xfrm>
            <a:off x="839788" y="3988435"/>
            <a:ext cx="5157787" cy="3684588"/>
          </a:xfrm>
          <a:prstGeom prst="rect">
            <a:avLst/>
          </a:prstGeom>
        </p:spPr>
        <p:txBody>
          <a:bodyPr/>
          <a:lstStyle>
            <a:lvl1pPr>
              <a:defRPr sz="2400"/>
            </a:lvl1p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6135207C-F787-1B4E-9762-CAA251EC1E69}"/>
              </a:ext>
            </a:extLst>
          </p:cNvPr>
          <p:cNvSpPr>
            <a:spLocks noGrp="1"/>
          </p:cNvSpPr>
          <p:nvPr>
            <p:ph type="body" sz="quarter" idx="3"/>
          </p:nvPr>
        </p:nvSpPr>
        <p:spPr>
          <a:xfrm>
            <a:off x="6172200" y="1717040"/>
            <a:ext cx="5183188" cy="227139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FD265D56-1E0E-C642-A141-A6A3A3EA2123}"/>
              </a:ext>
            </a:extLst>
          </p:cNvPr>
          <p:cNvSpPr>
            <a:spLocks noGrp="1"/>
          </p:cNvSpPr>
          <p:nvPr>
            <p:ph sz="quarter" idx="4"/>
          </p:nvPr>
        </p:nvSpPr>
        <p:spPr>
          <a:xfrm>
            <a:off x="6172200" y="3988435"/>
            <a:ext cx="5183188" cy="3684588"/>
          </a:xfrm>
          <a:prstGeom prst="rect">
            <a:avLst/>
          </a:prstGeom>
        </p:spPr>
        <p:txBody>
          <a:bodyPr/>
          <a:lstStyle>
            <a:lvl1pPr>
              <a:defRPr sz="2400"/>
            </a:lvl1pPr>
          </a:lstStyle>
          <a:p>
            <a:r>
              <a:rPr lang="fr-FR"/>
              <a:t>Modifier les styles du texte du masque
Deuxième niveau
Troisième niveau
Quatrième niveau
Cinquième niveau</a:t>
            </a:r>
          </a:p>
        </p:txBody>
      </p:sp>
      <p:sp>
        <p:nvSpPr>
          <p:cNvPr id="10" name="Titre 1">
            <a:extLst>
              <a:ext uri="{FF2B5EF4-FFF2-40B4-BE49-F238E27FC236}">
                <a16:creationId xmlns:a16="http://schemas.microsoft.com/office/drawing/2014/main" id="{C9F0E90A-68F5-F1EA-FF7B-DB67CDC3A919}"/>
              </a:ext>
            </a:extLst>
          </p:cNvPr>
          <p:cNvSpPr txBox="1">
            <a:spLocks/>
          </p:cNvSpPr>
          <p:nvPr userDrawn="1"/>
        </p:nvSpPr>
        <p:spPr>
          <a:xfrm>
            <a:off x="838200" y="365125"/>
            <a:ext cx="10515600" cy="965835"/>
          </a:xfrm>
          <a:prstGeom prst="rect">
            <a:avLst/>
          </a:prstGeom>
        </p:spPr>
        <p:txBody>
          <a:bodyPr/>
          <a:lstStyle>
            <a:lvl1pPr algn="l" defTabSz="914400" rtl="0" eaLnBrk="1" latinLnBrk="0" hangingPunct="1">
              <a:lnSpc>
                <a:spcPct val="90000"/>
              </a:lnSpc>
              <a:spcBef>
                <a:spcPct val="0"/>
              </a:spcBef>
              <a:buNone/>
              <a:defRPr sz="3600" b="1" i="0" kern="1200">
                <a:solidFill>
                  <a:schemeClr val="bg1"/>
                </a:solidFill>
                <a:latin typeface="EC Square Sans Pro" panose="020B0506040000020004" pitchFamily="34" charset="0"/>
                <a:ea typeface="+mj-ea"/>
                <a:cs typeface="+mj-cs"/>
              </a:defRPr>
            </a:lvl1pPr>
          </a:lstStyle>
          <a:p>
            <a:r>
              <a:rPr lang="fr-FR"/>
              <a:t>Modifiez le style du titre</a:t>
            </a:r>
          </a:p>
        </p:txBody>
      </p:sp>
    </p:spTree>
    <p:extLst>
      <p:ext uri="{BB962C8B-B14F-4D97-AF65-F5344CB8AC3E}">
        <p14:creationId xmlns:p14="http://schemas.microsoft.com/office/powerpoint/2010/main" val="1492630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FE0EFD-9A6E-914D-81C9-7CB3385AEC7F}"/>
              </a:ext>
            </a:extLst>
          </p:cNvPr>
          <p:cNvSpPr>
            <a:spLocks noGrp="1"/>
          </p:cNvSpPr>
          <p:nvPr>
            <p:ph type="title"/>
          </p:nvPr>
        </p:nvSpPr>
        <p:spPr>
          <a:xfrm>
            <a:off x="838200" y="365125"/>
            <a:ext cx="10515600" cy="996315"/>
          </a:xfrm>
          <a:prstGeom prst="rect">
            <a:avLst/>
          </a:prstGeom>
        </p:spPr>
        <p:txBody>
          <a:bodyPr/>
          <a:lstStyle>
            <a:lvl1pPr>
              <a:defRPr b="1" i="0">
                <a:solidFill>
                  <a:schemeClr val="bg1"/>
                </a:solidFill>
                <a:latin typeface="EC Square Sans Pro" panose="020B0506040000020004" pitchFamily="34" charset="0"/>
              </a:defRPr>
            </a:lvl1pPr>
          </a:lstStyle>
          <a:p>
            <a:r>
              <a:rPr lang="fr-FR"/>
              <a:t>Modifiez le style du titre</a:t>
            </a:r>
          </a:p>
        </p:txBody>
      </p:sp>
    </p:spTree>
    <p:extLst>
      <p:ext uri="{BB962C8B-B14F-4D97-AF65-F5344CB8AC3E}">
        <p14:creationId xmlns:p14="http://schemas.microsoft.com/office/powerpoint/2010/main" val="38414022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30971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0EE1C47-BCAB-3F42-97EA-5441BD2D88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6874389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2_V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1500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and Object">
  <p:cSld name="Content and Object">
    <p:spTree>
      <p:nvGrpSpPr>
        <p:cNvPr id="1" name="Shape 172"/>
        <p:cNvGrpSpPr/>
        <p:nvPr/>
      </p:nvGrpSpPr>
      <p:grpSpPr>
        <a:xfrm>
          <a:off x="0" y="0"/>
          <a:ext cx="0" cy="0"/>
          <a:chOff x="0" y="0"/>
          <a:chExt cx="0" cy="0"/>
        </a:xfrm>
      </p:grpSpPr>
      <p:sp>
        <p:nvSpPr>
          <p:cNvPr id="173" name="Google Shape;173;p41"/>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74" name="Google Shape;174;p41"/>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5" name="Google Shape;175;p41"/>
          <p:cNvSpPr txBox="1">
            <a:spLocks noGrp="1"/>
          </p:cNvSpPr>
          <p:nvPr>
            <p:ph type="body" idx="1"/>
          </p:nvPr>
        </p:nvSpPr>
        <p:spPr>
          <a:xfrm>
            <a:off x="838198" y="1825625"/>
            <a:ext cx="5328000" cy="3906435"/>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SzPts val="2400"/>
              <a:buChar char="•"/>
              <a:defRPr/>
            </a:lvl1pPr>
            <a:lvl2pPr marL="914400" lvl="1" indent="-355600" algn="l">
              <a:lnSpc>
                <a:spcPct val="100000"/>
              </a:lnSpc>
              <a:spcBef>
                <a:spcPts val="1800"/>
              </a:spcBef>
              <a:spcAft>
                <a:spcPts val="0"/>
              </a:spcAft>
              <a:buSzPts val="2000"/>
              <a:buChar char="•"/>
              <a:defRPr/>
            </a:lvl2pPr>
            <a:lvl3pPr marL="1371600" lvl="2" indent="-342900" algn="l">
              <a:lnSpc>
                <a:spcPct val="100000"/>
              </a:lnSpc>
              <a:spcBef>
                <a:spcPts val="1800"/>
              </a:spcBef>
              <a:spcAft>
                <a:spcPts val="0"/>
              </a:spcAft>
              <a:buSzPts val="1800"/>
              <a:buChar char="•"/>
              <a:defRPr/>
            </a:lvl3pPr>
            <a:lvl4pPr marL="1828800" lvl="3" indent="-330200" algn="l">
              <a:lnSpc>
                <a:spcPct val="100000"/>
              </a:lnSpc>
              <a:spcBef>
                <a:spcPts val="1800"/>
              </a:spcBef>
              <a:spcAft>
                <a:spcPts val="0"/>
              </a:spcAft>
              <a:buSzPts val="1600"/>
              <a:buChar char="•"/>
              <a:defRPr/>
            </a:lvl4pPr>
            <a:lvl5pPr marL="2286000" lvl="4" indent="-330200" algn="l">
              <a:lnSpc>
                <a:spcPct val="100000"/>
              </a:lnSpc>
              <a:spcBef>
                <a:spcPts val="1800"/>
              </a:spcBef>
              <a:spcAft>
                <a:spcPts val="0"/>
              </a:spcAft>
              <a:buSzPts val="16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76" name="Google Shape;176;p41"/>
          <p:cNvSpPr txBox="1">
            <a:spLocks noGrp="1"/>
          </p:cNvSpPr>
          <p:nvPr>
            <p:ph type="body" idx="2"/>
          </p:nvPr>
        </p:nvSpPr>
        <p:spPr>
          <a:xfrm>
            <a:off x="6402250" y="1825625"/>
            <a:ext cx="5328000" cy="390643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2400"/>
              <a:buNone/>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177" name="Google Shape;177;p41"/>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4000112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2277686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4862980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3414622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4913011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image" Target="../media/image1.png"/><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1.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9.png"/><Relationship Id="rId5" Type="http://schemas.openxmlformats.org/officeDocument/2006/relationships/slideLayout" Target="../slideLayouts/slideLayout35.xml"/><Relationship Id="rId10" Type="http://schemas.openxmlformats.org/officeDocument/2006/relationships/theme" Target="../theme/theme3.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767676"/>
                </a:solidFill>
                <a:latin typeface="Arial"/>
                <a:ea typeface="Arial"/>
                <a:cs typeface="Arial"/>
                <a:sym typeface="Arial"/>
              </a:defRPr>
            </a:lvl1pPr>
            <a:lvl2pPr marL="0" marR="0" lvl="1" indent="0" algn="l" rtl="0">
              <a:spcBef>
                <a:spcPts val="0"/>
              </a:spcBef>
              <a:buNone/>
              <a:defRPr sz="1200" b="0" i="0" u="none" strike="noStrike" cap="none">
                <a:solidFill>
                  <a:srgbClr val="767676"/>
                </a:solidFill>
                <a:latin typeface="Arial"/>
                <a:ea typeface="Arial"/>
                <a:cs typeface="Arial"/>
                <a:sym typeface="Arial"/>
              </a:defRPr>
            </a:lvl2pPr>
            <a:lvl3pPr marL="0" marR="0" lvl="2" indent="0" algn="l" rtl="0">
              <a:spcBef>
                <a:spcPts val="0"/>
              </a:spcBef>
              <a:buNone/>
              <a:defRPr sz="1200" b="0" i="0" u="none" strike="noStrike" cap="none">
                <a:solidFill>
                  <a:srgbClr val="767676"/>
                </a:solidFill>
                <a:latin typeface="Arial"/>
                <a:ea typeface="Arial"/>
                <a:cs typeface="Arial"/>
                <a:sym typeface="Arial"/>
              </a:defRPr>
            </a:lvl3pPr>
            <a:lvl4pPr marL="0" marR="0" lvl="3" indent="0" algn="l" rtl="0">
              <a:spcBef>
                <a:spcPts val="0"/>
              </a:spcBef>
              <a:buNone/>
              <a:defRPr sz="1200" b="0" i="0" u="none" strike="noStrike" cap="none">
                <a:solidFill>
                  <a:srgbClr val="767676"/>
                </a:solidFill>
                <a:latin typeface="Arial"/>
                <a:ea typeface="Arial"/>
                <a:cs typeface="Arial"/>
                <a:sym typeface="Arial"/>
              </a:defRPr>
            </a:lvl4pPr>
            <a:lvl5pPr marL="0" marR="0" lvl="4" indent="0" algn="l" rtl="0">
              <a:spcBef>
                <a:spcPts val="0"/>
              </a:spcBef>
              <a:buNone/>
              <a:defRPr sz="1200" b="0" i="0" u="none" strike="noStrike" cap="none">
                <a:solidFill>
                  <a:srgbClr val="767676"/>
                </a:solidFill>
                <a:latin typeface="Arial"/>
                <a:ea typeface="Arial"/>
                <a:cs typeface="Arial"/>
                <a:sym typeface="Arial"/>
              </a:defRPr>
            </a:lvl5pPr>
            <a:lvl6pPr marL="0" marR="0" lvl="5" indent="0" algn="l" rtl="0">
              <a:spcBef>
                <a:spcPts val="0"/>
              </a:spcBef>
              <a:buNone/>
              <a:defRPr sz="1200" b="0" i="0" u="none" strike="noStrike" cap="none">
                <a:solidFill>
                  <a:srgbClr val="767676"/>
                </a:solidFill>
                <a:latin typeface="Arial"/>
                <a:ea typeface="Arial"/>
                <a:cs typeface="Arial"/>
                <a:sym typeface="Arial"/>
              </a:defRPr>
            </a:lvl6pPr>
            <a:lvl7pPr marL="0" marR="0" lvl="6" indent="0" algn="l" rtl="0">
              <a:spcBef>
                <a:spcPts val="0"/>
              </a:spcBef>
              <a:buNone/>
              <a:defRPr sz="1200" b="0" i="0" u="none" strike="noStrike" cap="none">
                <a:solidFill>
                  <a:srgbClr val="767676"/>
                </a:solidFill>
                <a:latin typeface="Arial"/>
                <a:ea typeface="Arial"/>
                <a:cs typeface="Arial"/>
                <a:sym typeface="Arial"/>
              </a:defRPr>
            </a:lvl7pPr>
            <a:lvl8pPr marL="0" marR="0" lvl="7" indent="0" algn="l" rtl="0">
              <a:spcBef>
                <a:spcPts val="0"/>
              </a:spcBef>
              <a:buNone/>
              <a:defRPr sz="1200" b="0" i="0" u="none" strike="noStrike" cap="none">
                <a:solidFill>
                  <a:srgbClr val="767676"/>
                </a:solidFill>
                <a:latin typeface="Arial"/>
                <a:ea typeface="Arial"/>
                <a:cs typeface="Arial"/>
                <a:sym typeface="Arial"/>
              </a:defRPr>
            </a:lvl8pPr>
            <a:lvl9pPr marL="0" marR="0" lvl="8" indent="0" algn="l" rtl="0">
              <a:spcBef>
                <a:spcPts val="0"/>
              </a:spcBef>
              <a:buNone/>
              <a:defRPr sz="1200" b="0" i="0" u="none" strike="noStrike" cap="none">
                <a:solidFill>
                  <a:srgbClr val="767676"/>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1" name="Google Shape;11;p21"/>
          <p:cNvSpPr txBox="1">
            <a:spLocks noGrp="1"/>
          </p:cNvSpPr>
          <p:nvPr>
            <p:ph type="title"/>
          </p:nvPr>
        </p:nvSpPr>
        <p:spPr>
          <a:xfrm>
            <a:off x="838200" y="482860"/>
            <a:ext cx="10515600" cy="782357"/>
          </a:xfrm>
          <a:prstGeom prst="rect">
            <a:avLst/>
          </a:prstGeom>
          <a:noFill/>
          <a:ln>
            <a:noFill/>
          </a:ln>
        </p:spPr>
        <p:txBody>
          <a:bodyPr spcFirstLastPara="1" wrap="square" lIns="91425" tIns="45700" rIns="91425" bIns="0" anchor="b" anchorCtr="0">
            <a:noAutofit/>
          </a:bodyPr>
          <a:lstStyle>
            <a:lvl1pPr marR="0" lvl="0" algn="l" rtl="0">
              <a:lnSpc>
                <a:spcPct val="90000"/>
              </a:lnSpc>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1"/>
          <p:cNvSpPr txBox="1">
            <a:spLocks noGrp="1"/>
          </p:cNvSpPr>
          <p:nvPr>
            <p:ph type="body" idx="1"/>
          </p:nvPr>
        </p:nvSpPr>
        <p:spPr>
          <a:xfrm>
            <a:off x="838200" y="1825625"/>
            <a:ext cx="10515600" cy="38819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18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18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3" name="Google Shape;13;p21" descr="European Commission"/>
          <p:cNvPicPr preferRelativeResize="0"/>
          <p:nvPr/>
        </p:nvPicPr>
        <p:blipFill rotWithShape="1">
          <a:blip r:embed="rId8">
            <a:alphaModFix/>
          </a:blip>
          <a:srcRect/>
          <a:stretch/>
        </p:blipFill>
        <p:spPr>
          <a:xfrm>
            <a:off x="10033852" y="6045988"/>
            <a:ext cx="1715733" cy="45042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716" r:id="rId5"/>
    <p:sldLayoutId id="2147483717" r:id="rId6"/>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a:p>
        </p:txBody>
      </p:sp>
      <p:pic>
        <p:nvPicPr>
          <p:cNvPr id="7" name="Picture 6"/>
          <p:cNvPicPr>
            <a:picLocks noChangeAspect="1"/>
          </p:cNvPicPr>
          <p:nvPr userDrawn="1"/>
        </p:nvPicPr>
        <p:blipFill>
          <a:blip r:embed="rId26"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147442415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708" r:id="rId20"/>
    <p:sldLayoutId id="2147483709" r:id="rId21"/>
    <p:sldLayoutId id="2147483710" r:id="rId22"/>
    <p:sldLayoutId id="2147483711" r:id="rId23"/>
    <p:sldLayoutId id="2147483715" r:id="rId24"/>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76CFFE0-A0E0-5454-B98B-61F3E1F1997D}"/>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10269523" y="6225930"/>
            <a:ext cx="1715733" cy="450423"/>
          </a:xfrm>
          <a:prstGeom prst="rect">
            <a:avLst/>
          </a:prstGeom>
        </p:spPr>
      </p:pic>
    </p:spTree>
    <p:extLst>
      <p:ext uri="{BB962C8B-B14F-4D97-AF65-F5344CB8AC3E}">
        <p14:creationId xmlns:p14="http://schemas.microsoft.com/office/powerpoint/2010/main" val="409542006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83E34FC-0EE9-782D-8211-B80B5CDFFB2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1">
            <a:extLst>
              <a:ext uri="{FF2B5EF4-FFF2-40B4-BE49-F238E27FC236}">
                <a16:creationId xmlns:a16="http://schemas.microsoft.com/office/drawing/2014/main" id="{2EE49A67-EE4A-B586-51C0-DE74923B9F58}"/>
              </a:ext>
            </a:extLst>
          </p:cNvPr>
          <p:cNvSpPr txBox="1"/>
          <p:nvPr/>
        </p:nvSpPr>
        <p:spPr>
          <a:xfrm>
            <a:off x="4983480" y="2359078"/>
            <a:ext cx="6236632" cy="2462213"/>
          </a:xfrm>
          <a:prstGeom prst="rect">
            <a:avLst/>
          </a:prstGeom>
          <a:noFill/>
        </p:spPr>
        <p:txBody>
          <a:bodyPr wrap="square" lIns="91440" tIns="45720" rIns="91440" bIns="45720" rtlCol="0" anchor="t">
            <a:spAutoFit/>
          </a:bodyPr>
          <a:lstStyle/>
          <a:p>
            <a:pPr algn="ctr">
              <a:defRPr/>
            </a:pPr>
            <a:endParaRPr lang="en-US" dirty="0">
              <a:solidFill>
                <a:schemeClr val="bg1"/>
              </a:solidFill>
              <a:cs typeface="Calibri"/>
            </a:endParaRPr>
          </a:p>
          <a:p>
            <a:pPr>
              <a:defRPr/>
            </a:pPr>
            <a:endParaRPr lang="en-US" sz="2800" b="1" dirty="0">
              <a:solidFill>
                <a:schemeClr val="bg1"/>
              </a:solidFill>
              <a:latin typeface="EC Square Sans Cond Pro"/>
            </a:endParaRPr>
          </a:p>
          <a:p>
            <a:pPr>
              <a:defRPr/>
            </a:pPr>
            <a:r>
              <a:rPr lang="en-US" sz="2800" b="1" dirty="0">
                <a:solidFill>
                  <a:schemeClr val="bg1"/>
                </a:solidFill>
                <a:latin typeface="EC Square Sans Cond Pro"/>
              </a:rPr>
              <a:t>Meeting with ERIC Forum, RTD &amp; CNECT on synergies between EDICS and ERICs</a:t>
            </a:r>
          </a:p>
          <a:p>
            <a:pPr>
              <a:defRPr/>
            </a:pPr>
            <a:r>
              <a:rPr lang="en-US" sz="2800" dirty="0">
                <a:solidFill>
                  <a:schemeClr val="bg1"/>
                </a:solidFill>
                <a:latin typeface="EC Square Sans Cond Pro"/>
              </a:rPr>
              <a:t>09 April 2025</a:t>
            </a:r>
          </a:p>
          <a:p>
            <a:pPr algn="ctr">
              <a:defRPr/>
            </a:pPr>
            <a:endParaRPr lang="en-US" sz="2800" dirty="0">
              <a:solidFill>
                <a:schemeClr val="bg1"/>
              </a:solidFill>
              <a:ea typeface="+mn-lt"/>
              <a:cs typeface="+mn-lt"/>
            </a:endParaRPr>
          </a:p>
        </p:txBody>
      </p:sp>
    </p:spTree>
    <p:extLst>
      <p:ext uri="{BB962C8B-B14F-4D97-AF65-F5344CB8AC3E}">
        <p14:creationId xmlns:p14="http://schemas.microsoft.com/office/powerpoint/2010/main" val="712255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01046E-7430-6FA9-5492-2393E6C6B5B4}"/>
              </a:ext>
            </a:extLst>
          </p:cNvPr>
          <p:cNvSpPr>
            <a:spLocks noGrp="1"/>
          </p:cNvSpPr>
          <p:nvPr>
            <p:ph type="title"/>
          </p:nvPr>
        </p:nvSpPr>
        <p:spPr>
          <a:xfrm>
            <a:off x="538502" y="303454"/>
            <a:ext cx="10540623" cy="1188950"/>
          </a:xfrm>
        </p:spPr>
        <p:txBody>
          <a:bodyPr lIns="91440" tIns="45720" rIns="91440" bIns="45720" anchor="b">
            <a:normAutofit fontScale="90000"/>
          </a:bodyPr>
          <a:lstStyle/>
          <a:p>
            <a:r>
              <a:rPr lang="fr-FR" sz="4900" dirty="0">
                <a:solidFill>
                  <a:schemeClr val="tx1"/>
                </a:solidFill>
                <a:latin typeface="+mj-lt"/>
              </a:rPr>
              <a:t> </a:t>
            </a:r>
            <a:br>
              <a:rPr lang="fr-FR" sz="4900" dirty="0">
                <a:solidFill>
                  <a:schemeClr val="tx1"/>
                </a:solidFill>
                <a:latin typeface="+mj-lt"/>
              </a:rPr>
            </a:br>
            <a:r>
              <a:rPr lang="fr-FR" sz="4900" dirty="0">
                <a:solidFill>
                  <a:schemeClr val="tx1"/>
                </a:solidFill>
                <a:latin typeface="+mj-lt"/>
              </a:rPr>
              <a:t>EU Startup Nations Alliance (ESNA) EDIC   </a:t>
            </a:r>
            <a:endParaRPr lang="en-IE" sz="4400" dirty="0">
              <a:solidFill>
                <a:schemeClr val="tx1"/>
              </a:solidFill>
              <a:latin typeface="+mj-lt"/>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1F302B-ECA3-C74F-B679-A424B7240897}"/>
              </a:ext>
            </a:extLst>
          </p:cNvPr>
          <p:cNvSpPr>
            <a:spLocks noGrp="1"/>
          </p:cNvSpPr>
          <p:nvPr>
            <p:ph idx="1"/>
          </p:nvPr>
        </p:nvSpPr>
        <p:spPr>
          <a:xfrm>
            <a:off x="793660" y="2389218"/>
            <a:ext cx="10589702" cy="3863082"/>
          </a:xfrm>
        </p:spPr>
        <p:txBody>
          <a:bodyPr anchor="ctr">
            <a:normAutofit/>
          </a:bodyPr>
          <a:lstStyle/>
          <a:p>
            <a:pPr marL="0" indent="0">
              <a:spcBef>
                <a:spcPts val="0"/>
              </a:spcBef>
              <a:buNone/>
            </a:pPr>
            <a:r>
              <a:rPr lang="en-US" sz="2200" b="1" dirty="0"/>
              <a:t>State of play</a:t>
            </a:r>
            <a:r>
              <a:rPr lang="en-US" sz="2200" dirty="0"/>
              <a:t>: Advanced draft application documents in place, formal application expected in Q2-3/2025.   </a:t>
            </a:r>
            <a:endParaRPr lang="fr-FR" sz="2200" dirty="0"/>
          </a:p>
          <a:p>
            <a:pPr marL="0" indent="0">
              <a:spcBef>
                <a:spcPts val="0"/>
              </a:spcBef>
              <a:buNone/>
            </a:pPr>
            <a:r>
              <a:rPr lang="en-US" sz="2200" b="1" dirty="0"/>
              <a:t>Objective and main activities:  </a:t>
            </a:r>
          </a:p>
          <a:p>
            <a:pPr lvl="1">
              <a:spcBef>
                <a:spcPts val="0"/>
              </a:spcBef>
            </a:pPr>
            <a:r>
              <a:rPr lang="en-US" sz="2200" dirty="0"/>
              <a:t>Launched as an EU Startup Nations Standard (EU SNS) initiative </a:t>
            </a:r>
            <a:r>
              <a:rPr lang="en-US" sz="2200" dirty="0" err="1"/>
              <a:t>mobilising</a:t>
            </a:r>
            <a:r>
              <a:rPr lang="en-US" sz="2200" dirty="0"/>
              <a:t> Member States to deliver </a:t>
            </a:r>
            <a:r>
              <a:rPr lang="en-US" sz="2200" dirty="0" err="1"/>
              <a:t>optimised</a:t>
            </a:r>
            <a:r>
              <a:rPr lang="en-US" sz="2200" dirty="0"/>
              <a:t> framework conditions and regulatory environment for startups.</a:t>
            </a:r>
          </a:p>
          <a:p>
            <a:pPr lvl="1">
              <a:spcBef>
                <a:spcPts val="0"/>
              </a:spcBef>
            </a:pPr>
            <a:r>
              <a:rPr lang="en-US" sz="2200" dirty="0"/>
              <a:t>Transformation into an EDIC intends to ensure long term sustainability of the initiative. </a:t>
            </a:r>
          </a:p>
        </p:txBody>
      </p:sp>
    </p:spTree>
    <p:extLst>
      <p:ext uri="{BB962C8B-B14F-4D97-AF65-F5344CB8AC3E}">
        <p14:creationId xmlns:p14="http://schemas.microsoft.com/office/powerpoint/2010/main" val="1736090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01046E-7430-6FA9-5492-2393E6C6B5B4}"/>
              </a:ext>
            </a:extLst>
          </p:cNvPr>
          <p:cNvSpPr>
            <a:spLocks noGrp="1"/>
          </p:cNvSpPr>
          <p:nvPr>
            <p:ph type="title"/>
          </p:nvPr>
        </p:nvSpPr>
        <p:spPr>
          <a:xfrm>
            <a:off x="655460" y="494011"/>
            <a:ext cx="10540623" cy="1188950"/>
          </a:xfrm>
        </p:spPr>
        <p:txBody>
          <a:bodyPr anchor="b">
            <a:normAutofit fontScale="90000"/>
          </a:bodyPr>
          <a:lstStyle/>
          <a:p>
            <a:r>
              <a:rPr lang="fr-FR" dirty="0">
                <a:solidFill>
                  <a:schemeClr val="tx1"/>
                </a:solidFill>
                <a:latin typeface="+mj-lt"/>
              </a:rPr>
              <a:t>Innovative Massive Public Administration </a:t>
            </a:r>
            <a:r>
              <a:rPr lang="fr-FR" dirty="0" err="1">
                <a:solidFill>
                  <a:schemeClr val="tx1"/>
                </a:solidFill>
                <a:latin typeface="+mj-lt"/>
              </a:rPr>
              <a:t>interConnected</a:t>
            </a:r>
            <a:r>
              <a:rPr lang="fr-FR" dirty="0">
                <a:solidFill>
                  <a:schemeClr val="tx1"/>
                </a:solidFill>
                <a:latin typeface="+mj-lt"/>
              </a:rPr>
              <a:t> Transformation Services EDIC (IMPACTS-EDIC) </a:t>
            </a:r>
            <a:br>
              <a:rPr lang="fr-FR" sz="2200" dirty="0">
                <a:solidFill>
                  <a:schemeClr val="tx1"/>
                </a:solidFill>
                <a:latin typeface="+mj-lt"/>
              </a:rPr>
            </a:br>
            <a:endParaRPr lang="en-IE" sz="2200" dirty="0">
              <a:solidFill>
                <a:schemeClr val="tx1"/>
              </a:solidFill>
              <a:latin typeface="+mj-lt"/>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1F302B-ECA3-C74F-B679-A424B7240897}"/>
              </a:ext>
            </a:extLst>
          </p:cNvPr>
          <p:cNvSpPr>
            <a:spLocks noGrp="1"/>
          </p:cNvSpPr>
          <p:nvPr>
            <p:ph idx="1"/>
          </p:nvPr>
        </p:nvSpPr>
        <p:spPr>
          <a:xfrm>
            <a:off x="793660" y="2389218"/>
            <a:ext cx="10589702" cy="3863082"/>
          </a:xfrm>
        </p:spPr>
        <p:txBody>
          <a:bodyPr anchor="ctr">
            <a:normAutofit/>
          </a:bodyPr>
          <a:lstStyle/>
          <a:p>
            <a:pPr marL="0" indent="0">
              <a:spcBef>
                <a:spcPts val="0"/>
              </a:spcBef>
              <a:buNone/>
            </a:pPr>
            <a:r>
              <a:rPr lang="en-US" sz="2200" b="1" dirty="0"/>
              <a:t>State of play</a:t>
            </a:r>
            <a:r>
              <a:rPr lang="en-US" sz="2200" dirty="0"/>
              <a:t>: formal application submitted 12/2024; with the coordination of EL, and the other founding members being HR, HU and PL.   </a:t>
            </a:r>
            <a:endParaRPr lang="fr-FR" sz="2200" dirty="0"/>
          </a:p>
          <a:p>
            <a:pPr marL="0" indent="0">
              <a:spcBef>
                <a:spcPts val="0"/>
              </a:spcBef>
              <a:buNone/>
            </a:pPr>
            <a:r>
              <a:rPr lang="en-US" sz="2200" b="1" dirty="0"/>
              <a:t>Objective and main activities:  </a:t>
            </a:r>
          </a:p>
          <a:p>
            <a:pPr lvl="1">
              <a:spcBef>
                <a:spcPts val="0"/>
              </a:spcBef>
            </a:pPr>
            <a:r>
              <a:rPr lang="en-US" sz="2200" dirty="0"/>
              <a:t>Aims at connecting Public Administrations for providing advanced Public Services across Europe. </a:t>
            </a:r>
          </a:p>
          <a:p>
            <a:pPr lvl="1">
              <a:spcBef>
                <a:spcPts val="0"/>
              </a:spcBef>
            </a:pPr>
            <a:r>
              <a:rPr lang="en-US" sz="2200" dirty="0"/>
              <a:t>Intends to develop reusable, digital solutions for public administrations that will help implementing EU policies.</a:t>
            </a:r>
          </a:p>
          <a:p>
            <a:pPr lvl="1">
              <a:spcBef>
                <a:spcPts val="0"/>
              </a:spcBef>
            </a:pPr>
            <a:r>
              <a:rPr lang="en-US" sz="2200" dirty="0"/>
              <a:t>Several working streams aim at contributing to the creation of innovative public services and new reusable interoperable solutions, exploiting existing European and national initiatives (e.g. Regulatory Sandbox for Data Exchange among Member States, or Data analytics platform for public administration in the EU )</a:t>
            </a:r>
          </a:p>
          <a:p>
            <a:pPr marL="800100" lvl="1" indent="-342900">
              <a:spcBef>
                <a:spcPts val="0"/>
              </a:spcBef>
              <a:buFont typeface="+mj-lt"/>
              <a:buAutoNum type="alphaLcParenR"/>
            </a:pPr>
            <a:endParaRPr lang="en-US" sz="1800" dirty="0"/>
          </a:p>
          <a:p>
            <a:pPr marL="0" indent="0">
              <a:spcBef>
                <a:spcPts val="0"/>
              </a:spcBef>
              <a:buNone/>
            </a:pPr>
            <a:endParaRPr lang="en-IE" sz="1300" dirty="0"/>
          </a:p>
        </p:txBody>
      </p:sp>
    </p:spTree>
    <p:extLst>
      <p:ext uri="{BB962C8B-B14F-4D97-AF65-F5344CB8AC3E}">
        <p14:creationId xmlns:p14="http://schemas.microsoft.com/office/powerpoint/2010/main" val="1636340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01046E-7430-6FA9-5492-2393E6C6B5B4}"/>
              </a:ext>
            </a:extLst>
          </p:cNvPr>
          <p:cNvSpPr>
            <a:spLocks noGrp="1"/>
          </p:cNvSpPr>
          <p:nvPr>
            <p:ph type="title"/>
          </p:nvPr>
        </p:nvSpPr>
        <p:spPr>
          <a:xfrm>
            <a:off x="538502" y="303454"/>
            <a:ext cx="10540623" cy="1188950"/>
          </a:xfrm>
        </p:spPr>
        <p:txBody>
          <a:bodyPr anchor="b">
            <a:normAutofit/>
          </a:bodyPr>
          <a:lstStyle/>
          <a:p>
            <a:r>
              <a:rPr lang="fr-FR" sz="4900" dirty="0">
                <a:solidFill>
                  <a:schemeClr val="tx1"/>
                </a:solidFill>
                <a:latin typeface="+mj-lt"/>
              </a:rPr>
              <a:t> </a:t>
            </a:r>
            <a:r>
              <a:rPr lang="fr-FR" sz="4900" dirty="0" err="1">
                <a:solidFill>
                  <a:schemeClr val="tx1"/>
                </a:solidFill>
                <a:latin typeface="+mj-lt"/>
              </a:rPr>
              <a:t>Cybersecurity</a:t>
            </a:r>
            <a:r>
              <a:rPr lang="fr-FR" sz="4900" dirty="0">
                <a:solidFill>
                  <a:schemeClr val="tx1"/>
                </a:solidFill>
                <a:latin typeface="+mj-lt"/>
              </a:rPr>
              <a:t> </a:t>
            </a:r>
            <a:r>
              <a:rPr lang="fr-FR" sz="4900" dirty="0" err="1">
                <a:solidFill>
                  <a:schemeClr val="tx1"/>
                </a:solidFill>
                <a:latin typeface="+mj-lt"/>
              </a:rPr>
              <a:t>Skills</a:t>
            </a:r>
            <a:r>
              <a:rPr lang="fr-FR" sz="4900" dirty="0">
                <a:solidFill>
                  <a:schemeClr val="tx1"/>
                </a:solidFill>
                <a:latin typeface="+mj-lt"/>
              </a:rPr>
              <a:t> Coalition EDIC</a:t>
            </a:r>
            <a:endParaRPr lang="en-IE" sz="4400" dirty="0">
              <a:solidFill>
                <a:schemeClr val="tx1"/>
              </a:solidFill>
              <a:latin typeface="+mj-lt"/>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1F302B-ECA3-C74F-B679-A424B7240897}"/>
              </a:ext>
            </a:extLst>
          </p:cNvPr>
          <p:cNvSpPr>
            <a:spLocks noGrp="1"/>
          </p:cNvSpPr>
          <p:nvPr>
            <p:ph idx="1"/>
          </p:nvPr>
        </p:nvSpPr>
        <p:spPr>
          <a:xfrm>
            <a:off x="793660" y="2389218"/>
            <a:ext cx="10589702" cy="3863082"/>
          </a:xfrm>
        </p:spPr>
        <p:txBody>
          <a:bodyPr anchor="ctr">
            <a:normAutofit/>
          </a:bodyPr>
          <a:lstStyle/>
          <a:p>
            <a:pPr marL="0" indent="0">
              <a:spcBef>
                <a:spcPts val="0"/>
              </a:spcBef>
              <a:buNone/>
            </a:pPr>
            <a:r>
              <a:rPr lang="en-US" sz="2200" b="1" dirty="0"/>
              <a:t>State of play</a:t>
            </a:r>
            <a:r>
              <a:rPr lang="en-US" sz="2200" dirty="0"/>
              <a:t>: formal application is expected soon (Q2/2025).   </a:t>
            </a:r>
            <a:endParaRPr lang="fr-FR" sz="2200" dirty="0"/>
          </a:p>
          <a:p>
            <a:pPr marL="0" indent="0">
              <a:spcBef>
                <a:spcPts val="0"/>
              </a:spcBef>
              <a:buNone/>
            </a:pPr>
            <a:r>
              <a:rPr lang="en-US" sz="2200" b="1" dirty="0"/>
              <a:t>Objective and main activities:  </a:t>
            </a:r>
          </a:p>
          <a:p>
            <a:pPr lvl="1">
              <a:spcBef>
                <a:spcPts val="0"/>
              </a:spcBef>
            </a:pPr>
            <a:r>
              <a:rPr lang="en-US" sz="2200" dirty="0"/>
              <a:t>Intends to contribute towards addressing cybersecurity skills gap in the Member States, thereby reinforcing the competitiveness, growth, and resilience of the EU.  </a:t>
            </a:r>
          </a:p>
          <a:p>
            <a:pPr lvl="1">
              <a:spcBef>
                <a:spcPts val="0"/>
              </a:spcBef>
            </a:pPr>
            <a:r>
              <a:rPr lang="en-US" sz="2200" dirty="0"/>
              <a:t>Would be dedicated to supporting key entities, including the European Commission, ENISA, and the European Cybersecurity Competence Centre (ECCC), in the effective implementation of the Cybersecurity Skills Academy initiative. </a:t>
            </a:r>
          </a:p>
          <a:p>
            <a:pPr lvl="1">
              <a:spcBef>
                <a:spcPts val="0"/>
              </a:spcBef>
            </a:pPr>
            <a:r>
              <a:rPr lang="en-US" sz="2200" dirty="0"/>
              <a:t>Aims to take proactive actions to promote the upskilling and reskilling of professionals, aligning with the cybersecurity needs and regulatory conformity of European industries and national administrations.   </a:t>
            </a:r>
          </a:p>
          <a:p>
            <a:pPr marL="0" indent="0">
              <a:spcBef>
                <a:spcPts val="0"/>
              </a:spcBef>
              <a:buNone/>
            </a:pPr>
            <a:endParaRPr lang="en-IE" sz="1300" dirty="0"/>
          </a:p>
        </p:txBody>
      </p:sp>
    </p:spTree>
    <p:extLst>
      <p:ext uri="{BB962C8B-B14F-4D97-AF65-F5344CB8AC3E}">
        <p14:creationId xmlns:p14="http://schemas.microsoft.com/office/powerpoint/2010/main" val="436305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01046E-7430-6FA9-5492-2393E6C6B5B4}"/>
              </a:ext>
            </a:extLst>
          </p:cNvPr>
          <p:cNvSpPr>
            <a:spLocks noGrp="1"/>
          </p:cNvSpPr>
          <p:nvPr>
            <p:ph type="title"/>
          </p:nvPr>
        </p:nvSpPr>
        <p:spPr>
          <a:xfrm>
            <a:off x="538502" y="303454"/>
            <a:ext cx="10540623" cy="1188950"/>
          </a:xfrm>
        </p:spPr>
        <p:txBody>
          <a:bodyPr anchor="b">
            <a:normAutofit/>
          </a:bodyPr>
          <a:lstStyle/>
          <a:p>
            <a:r>
              <a:rPr lang="fr-FR" sz="4900" dirty="0">
                <a:solidFill>
                  <a:schemeClr val="tx1"/>
                </a:solidFill>
                <a:latin typeface="+mj-lt"/>
              </a:rPr>
              <a:t> Digital Commons EDIC </a:t>
            </a:r>
            <a:endParaRPr lang="en-IE" sz="4400" dirty="0">
              <a:solidFill>
                <a:schemeClr val="tx1"/>
              </a:solidFill>
              <a:latin typeface="+mj-lt"/>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1F302B-ECA3-C74F-B679-A424B7240897}"/>
              </a:ext>
            </a:extLst>
          </p:cNvPr>
          <p:cNvSpPr>
            <a:spLocks noGrp="1"/>
          </p:cNvSpPr>
          <p:nvPr>
            <p:ph idx="1"/>
          </p:nvPr>
        </p:nvSpPr>
        <p:spPr>
          <a:xfrm>
            <a:off x="793660" y="2389218"/>
            <a:ext cx="10589702" cy="3863082"/>
          </a:xfrm>
        </p:spPr>
        <p:txBody>
          <a:bodyPr anchor="ctr">
            <a:normAutofit/>
          </a:bodyPr>
          <a:lstStyle/>
          <a:p>
            <a:pPr marL="0" indent="0">
              <a:spcBef>
                <a:spcPts val="0"/>
              </a:spcBef>
              <a:buNone/>
            </a:pPr>
            <a:r>
              <a:rPr lang="en-US" sz="2200" b="1" dirty="0"/>
              <a:t>State of play</a:t>
            </a:r>
            <a:r>
              <a:rPr lang="en-US" sz="2200" dirty="0"/>
              <a:t>: formal application is expected soon (Q2/2025).   </a:t>
            </a:r>
            <a:endParaRPr lang="fr-FR" sz="2200" dirty="0"/>
          </a:p>
          <a:p>
            <a:pPr marL="0" indent="0">
              <a:spcBef>
                <a:spcPts val="0"/>
              </a:spcBef>
              <a:buNone/>
            </a:pPr>
            <a:r>
              <a:rPr lang="en-US" sz="2200" b="1" dirty="0"/>
              <a:t>Objective and main activities:  </a:t>
            </a:r>
          </a:p>
          <a:p>
            <a:pPr lvl="1">
              <a:spcBef>
                <a:spcPts val="0"/>
              </a:spcBef>
            </a:pPr>
            <a:r>
              <a:rPr lang="en-US" sz="2200" dirty="0"/>
              <a:t>Build a European community for Digital Commons; Facilitate access to funding; </a:t>
            </a:r>
          </a:p>
          <a:p>
            <a:pPr lvl="1">
              <a:spcBef>
                <a:spcPts val="0"/>
              </a:spcBef>
            </a:pPr>
            <a:r>
              <a:rPr lang="en-US" sz="2200" dirty="0"/>
              <a:t>Support the maintenance, development and scaling of digital commons; </a:t>
            </a:r>
          </a:p>
          <a:p>
            <a:pPr lvl="1">
              <a:spcBef>
                <a:spcPts val="0"/>
              </a:spcBef>
            </a:pPr>
            <a:r>
              <a:rPr lang="en-US" sz="2200" dirty="0"/>
              <a:t>Enhance the public contribution to strategic commons; Participate in digital commons projects. </a:t>
            </a:r>
          </a:p>
          <a:p>
            <a:pPr lvl="1">
              <a:spcBef>
                <a:spcPts val="0"/>
              </a:spcBef>
            </a:pPr>
            <a:r>
              <a:rPr lang="en-US" sz="2200" dirty="0"/>
              <a:t>Act as a one-stop shop for the different stakeholders such as the Open-Source communities, developers but also adopters and promote the use of Open-Source digital solutions; </a:t>
            </a:r>
          </a:p>
          <a:p>
            <a:pPr lvl="1">
              <a:spcBef>
                <a:spcPts val="0"/>
              </a:spcBef>
            </a:pPr>
            <a:r>
              <a:rPr lang="en-US" sz="2200" dirty="0"/>
              <a:t>Become an incubator for the development and maintenance of strategic digital commons; accelerate joint projects such the European digital workplace. </a:t>
            </a:r>
            <a:endParaRPr lang="en-IE" sz="2200" dirty="0"/>
          </a:p>
        </p:txBody>
      </p:sp>
    </p:spTree>
    <p:extLst>
      <p:ext uri="{BB962C8B-B14F-4D97-AF65-F5344CB8AC3E}">
        <p14:creationId xmlns:p14="http://schemas.microsoft.com/office/powerpoint/2010/main" val="1408405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01046E-7430-6FA9-5492-2393E6C6B5B4}"/>
              </a:ext>
            </a:extLst>
          </p:cNvPr>
          <p:cNvSpPr>
            <a:spLocks noGrp="1"/>
          </p:cNvSpPr>
          <p:nvPr>
            <p:ph type="title"/>
          </p:nvPr>
        </p:nvSpPr>
        <p:spPr>
          <a:xfrm>
            <a:off x="538502" y="303454"/>
            <a:ext cx="10540623" cy="1188950"/>
          </a:xfrm>
        </p:spPr>
        <p:txBody>
          <a:bodyPr anchor="b">
            <a:normAutofit/>
          </a:bodyPr>
          <a:lstStyle/>
          <a:p>
            <a:r>
              <a:rPr lang="fr-FR" sz="4900" dirty="0">
                <a:solidFill>
                  <a:schemeClr val="tx1"/>
                </a:solidFill>
                <a:latin typeface="+mj-lt"/>
              </a:rPr>
              <a:t>  </a:t>
            </a:r>
            <a:r>
              <a:rPr lang="fr-FR" sz="4900" dirty="0" err="1">
                <a:solidFill>
                  <a:schemeClr val="tx1"/>
                </a:solidFill>
                <a:latin typeface="+mj-lt"/>
              </a:rPr>
              <a:t>Emerging</a:t>
            </a:r>
            <a:r>
              <a:rPr lang="fr-FR" sz="4900" dirty="0">
                <a:solidFill>
                  <a:schemeClr val="tx1"/>
                </a:solidFill>
                <a:latin typeface="+mj-lt"/>
              </a:rPr>
              <a:t> EDIC </a:t>
            </a:r>
            <a:r>
              <a:rPr lang="fr-FR" sz="4900" dirty="0" err="1">
                <a:solidFill>
                  <a:schemeClr val="tx1"/>
                </a:solidFill>
                <a:latin typeface="+mj-lt"/>
              </a:rPr>
              <a:t>ideas</a:t>
            </a:r>
            <a:r>
              <a:rPr lang="fr-FR" sz="4900" dirty="0">
                <a:solidFill>
                  <a:schemeClr val="tx1"/>
                </a:solidFill>
                <a:latin typeface="+mj-lt"/>
              </a:rPr>
              <a:t>  </a:t>
            </a:r>
            <a:endParaRPr lang="en-IE" sz="4400" dirty="0">
              <a:solidFill>
                <a:schemeClr val="tx1"/>
              </a:solidFill>
              <a:latin typeface="+mj-lt"/>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1F302B-ECA3-C74F-B679-A424B7240897}"/>
              </a:ext>
            </a:extLst>
          </p:cNvPr>
          <p:cNvSpPr>
            <a:spLocks noGrp="1"/>
          </p:cNvSpPr>
          <p:nvPr>
            <p:ph idx="1"/>
          </p:nvPr>
        </p:nvSpPr>
        <p:spPr>
          <a:xfrm>
            <a:off x="793660" y="2389218"/>
            <a:ext cx="10589702" cy="3863082"/>
          </a:xfrm>
        </p:spPr>
        <p:txBody>
          <a:bodyPr anchor="ctr">
            <a:normAutofit/>
          </a:bodyPr>
          <a:lstStyle/>
          <a:p>
            <a:pPr marL="0" indent="0">
              <a:spcBef>
                <a:spcPts val="0"/>
              </a:spcBef>
              <a:buNone/>
            </a:pPr>
            <a:r>
              <a:rPr lang="en-US" sz="2200" b="1" dirty="0"/>
              <a:t>EDIC Quantum internet alliance</a:t>
            </a:r>
            <a:r>
              <a:rPr lang="en-US" sz="2200" dirty="0"/>
              <a:t>: NL in the lead, aims to transform Europe's quantum internet capabilities from cutting-edge research to commercial implementation. By building an open-access platform, it aims to accelerate development across Member States, enabling them to leverage state-of-the-art capabilities for development and testing.</a:t>
            </a:r>
          </a:p>
          <a:p>
            <a:pPr marL="0" indent="0">
              <a:spcBef>
                <a:spcPts val="0"/>
              </a:spcBef>
              <a:buNone/>
            </a:pPr>
            <a:r>
              <a:rPr lang="en-US" sz="2200" dirty="0"/>
              <a:t>   </a:t>
            </a:r>
            <a:endParaRPr lang="fr-FR" sz="2200" dirty="0"/>
          </a:p>
          <a:p>
            <a:pPr marL="0" indent="0">
              <a:spcBef>
                <a:spcPts val="0"/>
              </a:spcBef>
              <a:buNone/>
            </a:pPr>
            <a:r>
              <a:rPr lang="en-US" sz="2200" b="1" dirty="0"/>
              <a:t>EBRAINS:  </a:t>
            </a:r>
            <a:r>
              <a:rPr lang="en-US" sz="2200" dirty="0"/>
              <a:t>currently an international association based in BE, led by the consortium behind the Human Brain Project. Aims to gather an extensive range of data and tools for brain related research. It is advancing and accelerating progress in the field of neuroscience, brain health and neuro-inspired technology, including next-generation AI, and it seeks to be transformed into an EDIC. </a:t>
            </a:r>
          </a:p>
        </p:txBody>
      </p:sp>
    </p:spTree>
    <p:extLst>
      <p:ext uri="{BB962C8B-B14F-4D97-AF65-F5344CB8AC3E}">
        <p14:creationId xmlns:p14="http://schemas.microsoft.com/office/powerpoint/2010/main" val="1714113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01046E-7430-6FA9-5492-2393E6C6B5B4}"/>
              </a:ext>
            </a:extLst>
          </p:cNvPr>
          <p:cNvSpPr>
            <a:spLocks noGrp="1"/>
          </p:cNvSpPr>
          <p:nvPr>
            <p:ph type="title"/>
          </p:nvPr>
        </p:nvSpPr>
        <p:spPr>
          <a:xfrm>
            <a:off x="655461" y="494011"/>
            <a:ext cx="10887238" cy="1188950"/>
          </a:xfrm>
        </p:spPr>
        <p:txBody>
          <a:bodyPr anchor="b">
            <a:normAutofit fontScale="90000"/>
          </a:bodyPr>
          <a:lstStyle/>
          <a:p>
            <a:br>
              <a:rPr lang="en-US" sz="4400" dirty="0">
                <a:solidFill>
                  <a:schemeClr val="tx1"/>
                </a:solidFill>
                <a:latin typeface="+mj-lt"/>
              </a:rPr>
            </a:br>
            <a:r>
              <a:rPr lang="en-US" sz="4900" dirty="0">
                <a:solidFill>
                  <a:schemeClr val="tx1"/>
                </a:solidFill>
                <a:latin typeface="+mj-lt"/>
              </a:rPr>
              <a:t>First annual EDIC gathering (Nov 2025)</a:t>
            </a:r>
            <a:br>
              <a:rPr lang="fr-FR" sz="2200" dirty="0">
                <a:solidFill>
                  <a:schemeClr val="tx1"/>
                </a:solidFill>
                <a:latin typeface="+mj-lt"/>
              </a:rPr>
            </a:br>
            <a:endParaRPr lang="en-IE" sz="2200" dirty="0">
              <a:solidFill>
                <a:schemeClr val="tx1"/>
              </a:solidFill>
              <a:latin typeface="+mj-lt"/>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1F302B-ECA3-C74F-B679-A424B7240897}"/>
              </a:ext>
            </a:extLst>
          </p:cNvPr>
          <p:cNvSpPr>
            <a:spLocks noGrp="1"/>
          </p:cNvSpPr>
          <p:nvPr>
            <p:ph idx="1"/>
          </p:nvPr>
        </p:nvSpPr>
        <p:spPr>
          <a:xfrm>
            <a:off x="793660" y="2389218"/>
            <a:ext cx="10589702" cy="3863082"/>
          </a:xfrm>
        </p:spPr>
        <p:txBody>
          <a:bodyPr anchor="ctr">
            <a:normAutofit fontScale="85000" lnSpcReduction="20000"/>
          </a:bodyPr>
          <a:lstStyle/>
          <a:p>
            <a:pPr marL="0" indent="0">
              <a:spcBef>
                <a:spcPts val="0"/>
              </a:spcBef>
              <a:buNone/>
            </a:pPr>
            <a:endParaRPr lang="en-US" sz="2200" dirty="0"/>
          </a:p>
          <a:p>
            <a:pPr marL="0" indent="0">
              <a:spcBef>
                <a:spcPts val="0"/>
              </a:spcBef>
              <a:buNone/>
            </a:pPr>
            <a:r>
              <a:rPr lang="en-US" sz="2200" b="1" dirty="0"/>
              <a:t>Objectives: </a:t>
            </a:r>
          </a:p>
          <a:p>
            <a:pPr>
              <a:spcBef>
                <a:spcPts val="0"/>
              </a:spcBef>
            </a:pPr>
            <a:r>
              <a:rPr lang="en-US" sz="2200" dirty="0"/>
              <a:t>Exchange of experiences and best practices</a:t>
            </a:r>
          </a:p>
          <a:p>
            <a:pPr>
              <a:spcBef>
                <a:spcPts val="0"/>
              </a:spcBef>
            </a:pPr>
            <a:r>
              <a:rPr lang="en-US" sz="2200" dirty="0"/>
              <a:t>Structured networking between EDIC stakeholders</a:t>
            </a:r>
          </a:p>
          <a:p>
            <a:pPr>
              <a:spcBef>
                <a:spcPts val="0"/>
              </a:spcBef>
            </a:pPr>
            <a:r>
              <a:rPr lang="en-US" sz="2200" dirty="0"/>
              <a:t>Strategic discussion on the development of EDIC ecosystem</a:t>
            </a:r>
          </a:p>
          <a:p>
            <a:pPr>
              <a:spcBef>
                <a:spcPts val="0"/>
              </a:spcBef>
            </a:pPr>
            <a:endParaRPr lang="en-US" sz="2200" b="1" dirty="0"/>
          </a:p>
          <a:p>
            <a:pPr marL="0" indent="0">
              <a:spcBef>
                <a:spcPts val="0"/>
              </a:spcBef>
              <a:buNone/>
            </a:pPr>
            <a:r>
              <a:rPr lang="en-US" sz="2200" b="1" dirty="0"/>
              <a:t>Participation</a:t>
            </a:r>
            <a:r>
              <a:rPr lang="en-US" sz="2200" dirty="0"/>
              <a:t>: </a:t>
            </a:r>
          </a:p>
          <a:p>
            <a:pPr>
              <a:spcBef>
                <a:spcPts val="0"/>
              </a:spcBef>
            </a:pPr>
            <a:r>
              <a:rPr lang="en-US" sz="2200" dirty="0"/>
              <a:t>Established EDICs, EDICs in the making, new EDIC initiatives, ERIC forum representatives, other guests </a:t>
            </a:r>
          </a:p>
          <a:p>
            <a:pPr marL="0" indent="0">
              <a:spcBef>
                <a:spcPts val="0"/>
              </a:spcBef>
              <a:buNone/>
            </a:pPr>
            <a:endParaRPr lang="en-US" sz="2200" dirty="0"/>
          </a:p>
          <a:p>
            <a:pPr marL="0" indent="0">
              <a:spcBef>
                <a:spcPts val="0"/>
              </a:spcBef>
              <a:buNone/>
            </a:pPr>
            <a:r>
              <a:rPr lang="en-US" sz="2200" b="1" dirty="0"/>
              <a:t>Format</a:t>
            </a:r>
            <a:r>
              <a:rPr lang="en-US" sz="2200" dirty="0"/>
              <a:t>:  </a:t>
            </a:r>
          </a:p>
          <a:p>
            <a:pPr>
              <a:spcBef>
                <a:spcPts val="0"/>
              </a:spcBef>
            </a:pPr>
            <a:r>
              <a:rPr lang="en-US" sz="2200" dirty="0"/>
              <a:t>Day 1 - Afternoon plenary session – coffee break / Standing up dinner </a:t>
            </a:r>
          </a:p>
          <a:p>
            <a:pPr>
              <a:spcBef>
                <a:spcPts val="0"/>
              </a:spcBef>
            </a:pPr>
            <a:r>
              <a:rPr lang="en-US" sz="2200" dirty="0"/>
              <a:t>Day 2 - Morning session (one or parallel) – coffee break </a:t>
            </a:r>
          </a:p>
          <a:p>
            <a:pPr marL="0" indent="0">
              <a:spcBef>
                <a:spcPts val="0"/>
              </a:spcBef>
              <a:buNone/>
            </a:pPr>
            <a:r>
              <a:rPr lang="en-US" sz="2200" dirty="0"/>
              <a:t> </a:t>
            </a:r>
          </a:p>
          <a:p>
            <a:pPr>
              <a:spcBef>
                <a:spcPts val="0"/>
              </a:spcBef>
            </a:pPr>
            <a:r>
              <a:rPr lang="en-US" sz="2200" dirty="0"/>
              <a:t>Strong focus on input and discussion provided by MS and EDICs</a:t>
            </a:r>
          </a:p>
          <a:p>
            <a:pPr>
              <a:spcBef>
                <a:spcPts val="0"/>
              </a:spcBef>
            </a:pPr>
            <a:r>
              <a:rPr lang="en-US" sz="2200" dirty="0"/>
              <a:t>COM focus on </a:t>
            </a:r>
            <a:r>
              <a:rPr lang="en-US" sz="2200" dirty="0" err="1"/>
              <a:t>organising</a:t>
            </a:r>
            <a:r>
              <a:rPr lang="en-US" sz="2200" dirty="0"/>
              <a:t> and leading the discussion</a:t>
            </a:r>
          </a:p>
          <a:p>
            <a:pPr marL="0" indent="0">
              <a:spcBef>
                <a:spcPts val="0"/>
              </a:spcBef>
              <a:buNone/>
            </a:pPr>
            <a:r>
              <a:rPr lang="en-US" sz="2200" dirty="0"/>
              <a:t> </a:t>
            </a:r>
          </a:p>
          <a:p>
            <a:pPr marL="457200" lvl="1" indent="0">
              <a:spcBef>
                <a:spcPts val="0"/>
              </a:spcBef>
              <a:buNone/>
            </a:pPr>
            <a:r>
              <a:rPr lang="en-US" sz="2200" dirty="0"/>
              <a:t> </a:t>
            </a:r>
          </a:p>
          <a:p>
            <a:pPr marL="800100" lvl="1" indent="-342900">
              <a:spcBef>
                <a:spcPts val="0"/>
              </a:spcBef>
              <a:buFont typeface="+mj-lt"/>
              <a:buAutoNum type="alphaLcParenR"/>
            </a:pPr>
            <a:endParaRPr lang="en-US" sz="1800" dirty="0"/>
          </a:p>
          <a:p>
            <a:pPr marL="0" indent="0">
              <a:spcBef>
                <a:spcPts val="0"/>
              </a:spcBef>
              <a:buNone/>
            </a:pPr>
            <a:endParaRPr lang="en-IE" sz="1300" dirty="0"/>
          </a:p>
        </p:txBody>
      </p:sp>
    </p:spTree>
    <p:extLst>
      <p:ext uri="{BB962C8B-B14F-4D97-AF65-F5344CB8AC3E}">
        <p14:creationId xmlns:p14="http://schemas.microsoft.com/office/powerpoint/2010/main" val="3201581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D4AA9A-2314-9B89-448B-F6EEEB9D7658}"/>
              </a:ext>
            </a:extLst>
          </p:cNvPr>
          <p:cNvSpPr txBox="1"/>
          <p:nvPr/>
        </p:nvSpPr>
        <p:spPr>
          <a:xfrm>
            <a:off x="4444800" y="3261220"/>
            <a:ext cx="3818674" cy="2154436"/>
          </a:xfrm>
          <a:prstGeom prst="rect">
            <a:avLst/>
          </a:prstGeom>
          <a:noFill/>
        </p:spPr>
        <p:txBody>
          <a:bodyPr wrap="none" rtlCol="0">
            <a:spAutoFit/>
          </a:bodyPr>
          <a:lstStyle/>
          <a:p>
            <a:r>
              <a:rPr lang="en-IE" sz="5400" b="1" dirty="0">
                <a:solidFill>
                  <a:schemeClr val="bg1"/>
                </a:solidFill>
              </a:rPr>
              <a:t>Thank</a:t>
            </a:r>
            <a:r>
              <a:rPr lang="en-IE" sz="4800" b="1" dirty="0">
                <a:solidFill>
                  <a:schemeClr val="bg1"/>
                </a:solidFill>
              </a:rPr>
              <a:t> </a:t>
            </a:r>
            <a:r>
              <a:rPr lang="en-IE" sz="5400" b="1" dirty="0">
                <a:solidFill>
                  <a:schemeClr val="bg1"/>
                </a:solidFill>
              </a:rPr>
              <a:t>you.</a:t>
            </a:r>
          </a:p>
          <a:p>
            <a:endParaRPr lang="en-IE" sz="4800" b="1" dirty="0">
              <a:solidFill>
                <a:schemeClr val="bg1"/>
              </a:solidFill>
            </a:endParaRPr>
          </a:p>
          <a:p>
            <a:endParaRPr lang="en-IE" sz="3200" b="1" dirty="0">
              <a:solidFill>
                <a:schemeClr val="bg1"/>
              </a:solidFill>
            </a:endParaRPr>
          </a:p>
        </p:txBody>
      </p:sp>
    </p:spTree>
    <p:extLst>
      <p:ext uri="{BB962C8B-B14F-4D97-AF65-F5344CB8AC3E}">
        <p14:creationId xmlns:p14="http://schemas.microsoft.com/office/powerpoint/2010/main" val="1513421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01046E-7430-6FA9-5492-2393E6C6B5B4}"/>
              </a:ext>
            </a:extLst>
          </p:cNvPr>
          <p:cNvSpPr>
            <a:spLocks noGrp="1"/>
          </p:cNvSpPr>
          <p:nvPr>
            <p:ph type="title"/>
          </p:nvPr>
        </p:nvSpPr>
        <p:spPr>
          <a:xfrm>
            <a:off x="655461" y="494011"/>
            <a:ext cx="10887238" cy="1188950"/>
          </a:xfrm>
        </p:spPr>
        <p:txBody>
          <a:bodyPr anchor="b">
            <a:normAutofit fontScale="90000"/>
          </a:bodyPr>
          <a:lstStyle/>
          <a:p>
            <a:br>
              <a:rPr lang="en-US" sz="4400" dirty="0">
                <a:solidFill>
                  <a:schemeClr val="tx1"/>
                </a:solidFill>
                <a:latin typeface="+mj-lt"/>
              </a:rPr>
            </a:br>
            <a:r>
              <a:rPr lang="en-US" sz="4400" dirty="0">
                <a:solidFill>
                  <a:schemeClr val="tx1"/>
                </a:solidFill>
                <a:latin typeface="+mj-lt"/>
              </a:rPr>
              <a:t>State of play of (prospective) EDICs </a:t>
            </a:r>
            <a:br>
              <a:rPr lang="fr-FR" sz="2200" dirty="0">
                <a:solidFill>
                  <a:schemeClr val="tx1"/>
                </a:solidFill>
                <a:latin typeface="+mj-lt"/>
              </a:rPr>
            </a:br>
            <a:endParaRPr lang="en-IE" sz="2200" dirty="0">
              <a:solidFill>
                <a:schemeClr val="tx1"/>
              </a:solidFill>
              <a:latin typeface="+mj-lt"/>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1F302B-ECA3-C74F-B679-A424B7240897}"/>
              </a:ext>
            </a:extLst>
          </p:cNvPr>
          <p:cNvSpPr>
            <a:spLocks noGrp="1"/>
          </p:cNvSpPr>
          <p:nvPr>
            <p:ph idx="1"/>
          </p:nvPr>
        </p:nvSpPr>
        <p:spPr>
          <a:xfrm>
            <a:off x="829276" y="2634193"/>
            <a:ext cx="10589702" cy="3863082"/>
          </a:xfrm>
        </p:spPr>
        <p:txBody>
          <a:bodyPr lIns="91440" tIns="45720" rIns="91440" bIns="45720" anchor="ctr">
            <a:normAutofit lnSpcReduction="10000"/>
          </a:bodyPr>
          <a:lstStyle/>
          <a:p>
            <a:pPr>
              <a:spcBef>
                <a:spcPts val="0"/>
              </a:spcBef>
            </a:pPr>
            <a:r>
              <a:rPr lang="en-US" sz="2200" b="1" dirty="0"/>
              <a:t>EDICs already set up: </a:t>
            </a:r>
            <a:r>
              <a:rPr lang="en-US" sz="2200" dirty="0"/>
              <a:t>ALT EDIC, LDT EDIC, EUROPEUM EDIC</a:t>
            </a:r>
          </a:p>
          <a:p>
            <a:pPr marL="0" indent="0">
              <a:spcBef>
                <a:spcPts val="0"/>
              </a:spcBef>
              <a:buNone/>
            </a:pPr>
            <a:endParaRPr lang="en-US" sz="2200" dirty="0"/>
          </a:p>
          <a:p>
            <a:pPr>
              <a:spcBef>
                <a:spcPts val="0"/>
              </a:spcBef>
            </a:pPr>
            <a:r>
              <a:rPr lang="en-US" sz="2200" b="1" dirty="0"/>
              <a:t>Prospective EDICs </a:t>
            </a:r>
            <a:r>
              <a:rPr lang="en-US" sz="2200" dirty="0"/>
              <a:t>(application submitted December 2024)</a:t>
            </a:r>
            <a:r>
              <a:rPr lang="en-US" sz="2200" b="1" dirty="0"/>
              <a:t>:</a:t>
            </a:r>
            <a:r>
              <a:rPr lang="en-US" sz="2200" dirty="0"/>
              <a:t> Connected and Innovative Public Administrations (IMPACTS)</a:t>
            </a:r>
          </a:p>
          <a:p>
            <a:pPr marL="0" indent="0">
              <a:spcBef>
                <a:spcPts val="0"/>
              </a:spcBef>
              <a:buNone/>
            </a:pPr>
            <a:endParaRPr lang="en-US" sz="2200" b="1" dirty="0"/>
          </a:p>
          <a:p>
            <a:pPr>
              <a:spcBef>
                <a:spcPts val="0"/>
              </a:spcBef>
            </a:pPr>
            <a:r>
              <a:rPr lang="en-US" sz="2200" b="1" dirty="0"/>
              <a:t>Prospective EDICs </a:t>
            </a:r>
            <a:r>
              <a:rPr lang="en-US" sz="2200" dirty="0"/>
              <a:t>(pre-notified): Cybersecurity Skills Coalition (formal application to be submitted asap), Digital Commons (formal application expected Q2), Agri-Food, EDIC M&amp;L, Genomics, EUCAIM</a:t>
            </a:r>
            <a:endParaRPr lang="en-US" sz="2200" dirty="0">
              <a:ea typeface="Calibri"/>
              <a:cs typeface="Calibri"/>
            </a:endParaRPr>
          </a:p>
          <a:p>
            <a:pPr marL="0" indent="0">
              <a:spcBef>
                <a:spcPts val="0"/>
              </a:spcBef>
              <a:buNone/>
            </a:pPr>
            <a:endParaRPr lang="en-US" sz="2200" dirty="0"/>
          </a:p>
          <a:p>
            <a:pPr>
              <a:spcBef>
                <a:spcPts val="0"/>
              </a:spcBef>
            </a:pPr>
            <a:r>
              <a:rPr lang="en-US" sz="2200" b="1" dirty="0"/>
              <a:t>Prospective EDICs </a:t>
            </a:r>
            <a:r>
              <a:rPr lang="en-US" sz="2200" dirty="0"/>
              <a:t>(advanced draft documents)</a:t>
            </a:r>
            <a:r>
              <a:rPr lang="en-US" sz="2200" b="1" dirty="0"/>
              <a:t>: </a:t>
            </a:r>
            <a:r>
              <a:rPr lang="en-US" sz="2200" dirty="0"/>
              <a:t>ESNA</a:t>
            </a:r>
          </a:p>
          <a:p>
            <a:pPr marL="0" indent="0">
              <a:spcBef>
                <a:spcPts val="0"/>
              </a:spcBef>
              <a:buNone/>
            </a:pPr>
            <a:endParaRPr lang="en-US" sz="2200" dirty="0"/>
          </a:p>
          <a:p>
            <a:pPr>
              <a:spcBef>
                <a:spcPts val="0"/>
              </a:spcBef>
            </a:pPr>
            <a:r>
              <a:rPr lang="en-US" sz="2200" b="1" dirty="0"/>
              <a:t>Emerging EDIC ideas</a:t>
            </a:r>
            <a:r>
              <a:rPr lang="en-US" sz="2200" dirty="0"/>
              <a:t>: EDIC Quantum internet alliance, EBRAINS </a:t>
            </a:r>
          </a:p>
          <a:p>
            <a:pPr marL="0" indent="0">
              <a:spcBef>
                <a:spcPts val="0"/>
              </a:spcBef>
              <a:buNone/>
            </a:pPr>
            <a:endParaRPr lang="en-US" sz="2200" dirty="0"/>
          </a:p>
          <a:p>
            <a:pPr marL="457200" lvl="1" indent="0">
              <a:spcBef>
                <a:spcPts val="0"/>
              </a:spcBef>
              <a:buNone/>
            </a:pPr>
            <a:r>
              <a:rPr lang="en-US" sz="2200" dirty="0"/>
              <a:t> </a:t>
            </a:r>
          </a:p>
          <a:p>
            <a:pPr marL="800100" lvl="1" indent="-342900">
              <a:spcBef>
                <a:spcPts val="0"/>
              </a:spcBef>
              <a:buFont typeface="+mj-lt"/>
              <a:buAutoNum type="alphaLcParenR"/>
            </a:pPr>
            <a:endParaRPr lang="en-US" sz="1800" dirty="0"/>
          </a:p>
          <a:p>
            <a:pPr marL="0" indent="0">
              <a:spcBef>
                <a:spcPts val="0"/>
              </a:spcBef>
              <a:buNone/>
            </a:pPr>
            <a:endParaRPr lang="en-IE" sz="1300" dirty="0"/>
          </a:p>
        </p:txBody>
      </p:sp>
    </p:spTree>
    <p:extLst>
      <p:ext uri="{BB962C8B-B14F-4D97-AF65-F5344CB8AC3E}">
        <p14:creationId xmlns:p14="http://schemas.microsoft.com/office/powerpoint/2010/main" val="3552602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01046E-7430-6FA9-5492-2393E6C6B5B4}"/>
              </a:ext>
            </a:extLst>
          </p:cNvPr>
          <p:cNvSpPr>
            <a:spLocks noGrp="1"/>
          </p:cNvSpPr>
          <p:nvPr>
            <p:ph type="title"/>
          </p:nvPr>
        </p:nvSpPr>
        <p:spPr>
          <a:xfrm>
            <a:off x="655461" y="494011"/>
            <a:ext cx="10143668" cy="1188950"/>
          </a:xfrm>
        </p:spPr>
        <p:txBody>
          <a:bodyPr anchor="b">
            <a:normAutofit/>
          </a:bodyPr>
          <a:lstStyle/>
          <a:p>
            <a:r>
              <a:rPr lang="en-US" sz="4400" dirty="0">
                <a:solidFill>
                  <a:schemeClr val="tx1"/>
                </a:solidFill>
                <a:latin typeface="+mj-lt"/>
              </a:rPr>
              <a:t>Alliance for Language Technologies EDIC</a:t>
            </a:r>
            <a:br>
              <a:rPr lang="fr-FR" sz="2200" dirty="0">
                <a:solidFill>
                  <a:schemeClr val="tx1"/>
                </a:solidFill>
                <a:latin typeface="+mj-lt"/>
              </a:rPr>
            </a:br>
            <a:endParaRPr lang="en-IE" sz="2200" dirty="0">
              <a:solidFill>
                <a:schemeClr val="tx1"/>
              </a:solidFill>
              <a:latin typeface="+mj-lt"/>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1F302B-ECA3-C74F-B679-A424B7240897}"/>
              </a:ext>
            </a:extLst>
          </p:cNvPr>
          <p:cNvSpPr>
            <a:spLocks noGrp="1"/>
          </p:cNvSpPr>
          <p:nvPr>
            <p:ph idx="1"/>
          </p:nvPr>
        </p:nvSpPr>
        <p:spPr>
          <a:xfrm>
            <a:off x="793660" y="2389218"/>
            <a:ext cx="10589702" cy="3863082"/>
          </a:xfrm>
        </p:spPr>
        <p:txBody>
          <a:bodyPr anchor="ctr">
            <a:normAutofit/>
          </a:bodyPr>
          <a:lstStyle/>
          <a:p>
            <a:pPr marL="0" indent="0">
              <a:spcBef>
                <a:spcPts val="0"/>
              </a:spcBef>
              <a:buNone/>
            </a:pPr>
            <a:r>
              <a:rPr lang="en-US" sz="2200" b="1" dirty="0"/>
              <a:t>State of play</a:t>
            </a:r>
            <a:r>
              <a:rPr lang="en-US" sz="2200" dirty="0"/>
              <a:t>: 17 MSs as members, 8 MSs as observers. Fully operational following the appointment of its director and staff. </a:t>
            </a:r>
            <a:endParaRPr lang="fr-FR" sz="2200" dirty="0"/>
          </a:p>
          <a:p>
            <a:pPr marL="0" indent="0">
              <a:spcBef>
                <a:spcPts val="0"/>
              </a:spcBef>
              <a:buNone/>
            </a:pPr>
            <a:r>
              <a:rPr lang="en-US" sz="2200" b="1" dirty="0"/>
              <a:t>Objective and main activities:  </a:t>
            </a:r>
          </a:p>
          <a:p>
            <a:pPr lvl="1">
              <a:spcBef>
                <a:spcPts val="0"/>
              </a:spcBef>
            </a:pPr>
            <a:r>
              <a:rPr lang="en-US" sz="2200" dirty="0"/>
              <a:t>Seeks to increase the availability of European language data and uphold Europe’s linguistic diversity and cultural richness. </a:t>
            </a:r>
          </a:p>
          <a:p>
            <a:pPr lvl="1">
              <a:spcBef>
                <a:spcPts val="0"/>
              </a:spcBef>
            </a:pPr>
            <a:r>
              <a:rPr lang="en-US" sz="2200" dirty="0"/>
              <a:t>Supports the creation of Large Language Models (LLMs), advanced AI models that excel in understanding and generating human-like language. </a:t>
            </a:r>
          </a:p>
          <a:p>
            <a:pPr lvl="1">
              <a:spcBef>
                <a:spcPts val="0"/>
              </a:spcBef>
            </a:pPr>
            <a:r>
              <a:rPr lang="en-US" sz="2200" dirty="0"/>
              <a:t>the ALT-EDIC’s action plan focuses on five thematic areas: data; existing language models; new language models, evaluation, certification, and normalization; ecosystem.</a:t>
            </a:r>
          </a:p>
          <a:p>
            <a:pPr marL="800100" lvl="1" indent="-342900">
              <a:spcBef>
                <a:spcPts val="0"/>
              </a:spcBef>
              <a:buFont typeface="+mj-lt"/>
              <a:buAutoNum type="alphaLcParenR"/>
            </a:pPr>
            <a:endParaRPr lang="en-US" sz="1800" dirty="0"/>
          </a:p>
          <a:p>
            <a:pPr marL="0" indent="0">
              <a:spcBef>
                <a:spcPts val="0"/>
              </a:spcBef>
              <a:buNone/>
            </a:pPr>
            <a:endParaRPr lang="en-IE" sz="1300" dirty="0"/>
          </a:p>
        </p:txBody>
      </p:sp>
    </p:spTree>
    <p:extLst>
      <p:ext uri="{BB962C8B-B14F-4D97-AF65-F5344CB8AC3E}">
        <p14:creationId xmlns:p14="http://schemas.microsoft.com/office/powerpoint/2010/main" val="3624757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01046E-7430-6FA9-5492-2393E6C6B5B4}"/>
              </a:ext>
            </a:extLst>
          </p:cNvPr>
          <p:cNvSpPr>
            <a:spLocks noGrp="1"/>
          </p:cNvSpPr>
          <p:nvPr>
            <p:ph type="title"/>
          </p:nvPr>
        </p:nvSpPr>
        <p:spPr>
          <a:xfrm>
            <a:off x="655460" y="494011"/>
            <a:ext cx="10540623" cy="1188950"/>
          </a:xfrm>
        </p:spPr>
        <p:txBody>
          <a:bodyPr anchor="b">
            <a:normAutofit/>
          </a:bodyPr>
          <a:lstStyle/>
          <a:p>
            <a:r>
              <a:rPr lang="en-US" sz="4400" dirty="0">
                <a:solidFill>
                  <a:schemeClr val="tx1"/>
                </a:solidFill>
                <a:latin typeface="+mj-lt"/>
              </a:rPr>
              <a:t>Local Digital Twins towards the </a:t>
            </a:r>
            <a:r>
              <a:rPr lang="en-US" sz="4400" dirty="0" err="1">
                <a:solidFill>
                  <a:schemeClr val="tx1"/>
                </a:solidFill>
                <a:latin typeface="+mj-lt"/>
              </a:rPr>
              <a:t>CitiVERSE</a:t>
            </a:r>
            <a:r>
              <a:rPr lang="en-US" sz="4400" dirty="0">
                <a:solidFill>
                  <a:schemeClr val="tx1"/>
                </a:solidFill>
                <a:latin typeface="+mj-lt"/>
              </a:rPr>
              <a:t> EDIC</a:t>
            </a:r>
            <a:br>
              <a:rPr lang="fr-FR" sz="2200" dirty="0">
                <a:solidFill>
                  <a:schemeClr val="tx1"/>
                </a:solidFill>
                <a:latin typeface="+mj-lt"/>
              </a:rPr>
            </a:br>
            <a:endParaRPr lang="en-IE" sz="2200" dirty="0">
              <a:solidFill>
                <a:schemeClr val="tx1"/>
              </a:solidFill>
              <a:latin typeface="+mj-lt"/>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1F302B-ECA3-C74F-B679-A424B7240897}"/>
              </a:ext>
            </a:extLst>
          </p:cNvPr>
          <p:cNvSpPr>
            <a:spLocks noGrp="1"/>
          </p:cNvSpPr>
          <p:nvPr>
            <p:ph idx="1"/>
          </p:nvPr>
        </p:nvSpPr>
        <p:spPr>
          <a:xfrm>
            <a:off x="793660" y="2389218"/>
            <a:ext cx="10589702" cy="3863082"/>
          </a:xfrm>
        </p:spPr>
        <p:txBody>
          <a:bodyPr anchor="ctr">
            <a:normAutofit/>
          </a:bodyPr>
          <a:lstStyle/>
          <a:p>
            <a:pPr marL="0" indent="0">
              <a:spcBef>
                <a:spcPts val="0"/>
              </a:spcBef>
              <a:buNone/>
            </a:pPr>
            <a:r>
              <a:rPr lang="en-US" sz="2200" b="1" dirty="0"/>
              <a:t>State of play</a:t>
            </a:r>
            <a:r>
              <a:rPr lang="en-US" sz="2200" dirty="0"/>
              <a:t>: 14 MSs as members, in the process of recruiting the director.  </a:t>
            </a:r>
            <a:endParaRPr lang="fr-FR" sz="2200" dirty="0"/>
          </a:p>
          <a:p>
            <a:pPr marL="0" indent="0">
              <a:spcBef>
                <a:spcPts val="0"/>
              </a:spcBef>
              <a:buNone/>
            </a:pPr>
            <a:r>
              <a:rPr lang="en-US" sz="2200" b="1" dirty="0"/>
              <a:t>Objective and main activities:  </a:t>
            </a:r>
          </a:p>
          <a:p>
            <a:pPr lvl="1">
              <a:spcBef>
                <a:spcPts val="0"/>
              </a:spcBef>
            </a:pPr>
            <a:r>
              <a:rPr lang="en-US" sz="2200" dirty="0"/>
              <a:t>Delivers on the Commission’s priorities concerning the digital and green transition and the New European Bauhaus.  </a:t>
            </a:r>
          </a:p>
          <a:p>
            <a:pPr lvl="1">
              <a:spcBef>
                <a:spcPts val="0"/>
              </a:spcBef>
            </a:pPr>
            <a:r>
              <a:rPr lang="en-US" sz="2200" dirty="0"/>
              <a:t>Focus on the transversal Data Space for Smart Communities, and Climate Neutral Cities initiatives.</a:t>
            </a:r>
          </a:p>
          <a:p>
            <a:pPr lvl="1">
              <a:spcBef>
                <a:spcPts val="0"/>
              </a:spcBef>
            </a:pPr>
            <a:r>
              <a:rPr lang="en-US" sz="2200" dirty="0"/>
              <a:t>It will ensure an open digital infrastructure environment, foster an industrial ecosystem for digital twins, perform targeted training activities for digital smart city solutions.   </a:t>
            </a:r>
          </a:p>
          <a:p>
            <a:pPr marL="800100" lvl="1" indent="-342900">
              <a:spcBef>
                <a:spcPts val="0"/>
              </a:spcBef>
              <a:buFont typeface="+mj-lt"/>
              <a:buAutoNum type="alphaLcParenR"/>
            </a:pPr>
            <a:endParaRPr lang="en-US" sz="1800" dirty="0"/>
          </a:p>
          <a:p>
            <a:pPr marL="0" indent="0">
              <a:spcBef>
                <a:spcPts val="0"/>
              </a:spcBef>
              <a:buNone/>
            </a:pPr>
            <a:endParaRPr lang="en-IE" sz="1300" dirty="0"/>
          </a:p>
        </p:txBody>
      </p:sp>
    </p:spTree>
    <p:extLst>
      <p:ext uri="{BB962C8B-B14F-4D97-AF65-F5344CB8AC3E}">
        <p14:creationId xmlns:p14="http://schemas.microsoft.com/office/powerpoint/2010/main" val="474676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01046E-7430-6FA9-5492-2393E6C6B5B4}"/>
              </a:ext>
            </a:extLst>
          </p:cNvPr>
          <p:cNvSpPr>
            <a:spLocks noGrp="1"/>
          </p:cNvSpPr>
          <p:nvPr>
            <p:ph type="title"/>
          </p:nvPr>
        </p:nvSpPr>
        <p:spPr>
          <a:xfrm>
            <a:off x="655460" y="494011"/>
            <a:ext cx="10540623" cy="1188950"/>
          </a:xfrm>
        </p:spPr>
        <p:txBody>
          <a:bodyPr anchor="b">
            <a:normAutofit/>
          </a:bodyPr>
          <a:lstStyle/>
          <a:p>
            <a:r>
              <a:rPr lang="en-US" sz="4400" dirty="0">
                <a:solidFill>
                  <a:schemeClr val="tx1"/>
                </a:solidFill>
                <a:latin typeface="+mj-lt"/>
              </a:rPr>
              <a:t>EUROPEUM EDIC</a:t>
            </a:r>
            <a:br>
              <a:rPr lang="fr-FR" sz="2200" dirty="0">
                <a:solidFill>
                  <a:schemeClr val="tx1"/>
                </a:solidFill>
                <a:latin typeface="+mj-lt"/>
              </a:rPr>
            </a:br>
            <a:endParaRPr lang="en-IE" sz="2200" dirty="0">
              <a:solidFill>
                <a:schemeClr val="tx1"/>
              </a:solidFill>
              <a:latin typeface="+mj-lt"/>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1F302B-ECA3-C74F-B679-A424B7240897}"/>
              </a:ext>
            </a:extLst>
          </p:cNvPr>
          <p:cNvSpPr>
            <a:spLocks noGrp="1"/>
          </p:cNvSpPr>
          <p:nvPr>
            <p:ph idx="1"/>
          </p:nvPr>
        </p:nvSpPr>
        <p:spPr>
          <a:xfrm>
            <a:off x="793660" y="2389218"/>
            <a:ext cx="10589702" cy="3863082"/>
          </a:xfrm>
        </p:spPr>
        <p:txBody>
          <a:bodyPr lIns="91440" tIns="45720" rIns="91440" bIns="45720" anchor="ctr">
            <a:normAutofit/>
          </a:bodyPr>
          <a:lstStyle/>
          <a:p>
            <a:pPr marL="0" indent="0">
              <a:spcBef>
                <a:spcPts val="0"/>
              </a:spcBef>
              <a:buNone/>
            </a:pPr>
            <a:r>
              <a:rPr lang="en-US" sz="2200" b="1" dirty="0"/>
              <a:t>State of play</a:t>
            </a:r>
            <a:r>
              <a:rPr lang="en-US" sz="2200"/>
              <a:t>: 11 MSs as members, ongoing procedure to select a director </a:t>
            </a:r>
            <a:endParaRPr lang="fr-FR" sz="2200" dirty="0"/>
          </a:p>
          <a:p>
            <a:pPr marL="0" indent="0">
              <a:spcBef>
                <a:spcPts val="0"/>
              </a:spcBef>
              <a:buNone/>
            </a:pPr>
            <a:r>
              <a:rPr lang="en-US" sz="2200" b="1" dirty="0"/>
              <a:t>Objective and main activities:  </a:t>
            </a:r>
          </a:p>
          <a:p>
            <a:pPr lvl="1">
              <a:spcBef>
                <a:spcPts val="0"/>
              </a:spcBef>
            </a:pPr>
            <a:r>
              <a:rPr lang="en-US" sz="2200" dirty="0"/>
              <a:t>The mission of the EDIC is to establish the European Blockchain Services Infrastructure (EBSI) and operate it to deliver EU-wide cross-border services, in particular public services. </a:t>
            </a:r>
          </a:p>
          <a:p>
            <a:pPr lvl="1">
              <a:spcBef>
                <a:spcPts val="0"/>
              </a:spcBef>
            </a:pPr>
            <a:r>
              <a:rPr lang="en-US" sz="2200" dirty="0"/>
              <a:t>Aims to support cross-border cooperation between public authorities on </a:t>
            </a:r>
            <a:r>
              <a:rPr lang="en-US" sz="2200" dirty="0" err="1"/>
              <a:t>decentralised</a:t>
            </a:r>
            <a:r>
              <a:rPr lang="en-US" sz="2200" dirty="0"/>
              <a:t> technologies, facilitate the interoperability of solutions with other technologies, including at protocols, smart contracts, and applications level, and contribute to better conditions for innovation.     </a:t>
            </a:r>
          </a:p>
          <a:p>
            <a:pPr marL="800100" lvl="1" indent="-342900">
              <a:spcBef>
                <a:spcPts val="0"/>
              </a:spcBef>
              <a:buFont typeface="+mj-lt"/>
              <a:buAutoNum type="alphaLcParenR"/>
            </a:pPr>
            <a:endParaRPr lang="en-US" sz="1800" dirty="0"/>
          </a:p>
          <a:p>
            <a:pPr marL="0" indent="0">
              <a:spcBef>
                <a:spcPts val="0"/>
              </a:spcBef>
              <a:buNone/>
            </a:pPr>
            <a:endParaRPr lang="en-IE" sz="1300" dirty="0"/>
          </a:p>
        </p:txBody>
      </p:sp>
    </p:spTree>
    <p:extLst>
      <p:ext uri="{BB962C8B-B14F-4D97-AF65-F5344CB8AC3E}">
        <p14:creationId xmlns:p14="http://schemas.microsoft.com/office/powerpoint/2010/main" val="3247650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01046E-7430-6FA9-5492-2393E6C6B5B4}"/>
              </a:ext>
            </a:extLst>
          </p:cNvPr>
          <p:cNvSpPr>
            <a:spLocks noGrp="1"/>
          </p:cNvSpPr>
          <p:nvPr>
            <p:ph type="title"/>
          </p:nvPr>
        </p:nvSpPr>
        <p:spPr>
          <a:xfrm>
            <a:off x="538502" y="303454"/>
            <a:ext cx="10540623" cy="1188950"/>
          </a:xfrm>
        </p:spPr>
        <p:txBody>
          <a:bodyPr anchor="b">
            <a:normAutofit/>
          </a:bodyPr>
          <a:lstStyle/>
          <a:p>
            <a:r>
              <a:rPr lang="fr-FR" sz="4900" dirty="0">
                <a:solidFill>
                  <a:schemeClr val="tx1"/>
                </a:solidFill>
                <a:latin typeface="+mj-lt"/>
              </a:rPr>
              <a:t> Agri-Food EDIC </a:t>
            </a:r>
            <a:endParaRPr lang="en-IE" sz="4400" dirty="0">
              <a:solidFill>
                <a:schemeClr val="tx1"/>
              </a:solidFill>
              <a:latin typeface="+mj-lt"/>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1F302B-ECA3-C74F-B679-A424B7240897}"/>
              </a:ext>
            </a:extLst>
          </p:cNvPr>
          <p:cNvSpPr>
            <a:spLocks noGrp="1"/>
          </p:cNvSpPr>
          <p:nvPr>
            <p:ph idx="1"/>
          </p:nvPr>
        </p:nvSpPr>
        <p:spPr>
          <a:xfrm>
            <a:off x="793660" y="2389218"/>
            <a:ext cx="10589702" cy="3863082"/>
          </a:xfrm>
        </p:spPr>
        <p:txBody>
          <a:bodyPr anchor="ctr">
            <a:normAutofit/>
          </a:bodyPr>
          <a:lstStyle/>
          <a:p>
            <a:pPr marL="0" indent="0">
              <a:spcBef>
                <a:spcPts val="0"/>
              </a:spcBef>
              <a:buNone/>
            </a:pPr>
            <a:r>
              <a:rPr lang="en-US" sz="2200" b="1" dirty="0"/>
              <a:t>State of play</a:t>
            </a:r>
            <a:r>
              <a:rPr lang="en-US" sz="2200" dirty="0"/>
              <a:t>: pre-notified, draft application is expected soon (Q2-3/2025).   </a:t>
            </a:r>
            <a:endParaRPr lang="fr-FR" sz="2200" dirty="0"/>
          </a:p>
          <a:p>
            <a:pPr marL="0" indent="0">
              <a:spcBef>
                <a:spcPts val="0"/>
              </a:spcBef>
              <a:buNone/>
            </a:pPr>
            <a:r>
              <a:rPr lang="en-US" sz="2200" b="1" dirty="0"/>
              <a:t>Objective and main activities:  </a:t>
            </a:r>
          </a:p>
          <a:p>
            <a:pPr lvl="1">
              <a:spcBef>
                <a:spcPts val="0"/>
              </a:spcBef>
            </a:pPr>
            <a:r>
              <a:rPr lang="en-US" sz="2200" dirty="0"/>
              <a:t>To seize the opportunities of digital and data technologies to reduce administrative burdens in the agri-food sector; strengthen competitiveness and sustainability performance of the sector, and to enhance data availability and sharing. </a:t>
            </a:r>
          </a:p>
          <a:p>
            <a:pPr lvl="1">
              <a:spcBef>
                <a:spcPts val="0"/>
              </a:spcBef>
            </a:pPr>
            <a:r>
              <a:rPr lang="en-US" sz="2200" dirty="0"/>
              <a:t>A central element of its work will be the implementation of a digital Farm ID in alignment with the EU Digital Identity Wallet. </a:t>
            </a:r>
          </a:p>
          <a:p>
            <a:pPr lvl="1">
              <a:spcBef>
                <a:spcPts val="0"/>
              </a:spcBef>
            </a:pPr>
            <a:r>
              <a:rPr lang="en-US" sz="2200" dirty="0"/>
              <a:t>Envisaged to </a:t>
            </a:r>
            <a:r>
              <a:rPr lang="en-US" sz="2200" dirty="0" err="1"/>
              <a:t>capitalise</a:t>
            </a:r>
            <a:r>
              <a:rPr lang="en-US" sz="2200" dirty="0"/>
              <a:t> on existing and evolving assets, including the forthcoming Common European Agricultural Data Space. </a:t>
            </a:r>
          </a:p>
        </p:txBody>
      </p:sp>
    </p:spTree>
    <p:extLst>
      <p:ext uri="{BB962C8B-B14F-4D97-AF65-F5344CB8AC3E}">
        <p14:creationId xmlns:p14="http://schemas.microsoft.com/office/powerpoint/2010/main" val="2876129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01046E-7430-6FA9-5492-2393E6C6B5B4}"/>
              </a:ext>
            </a:extLst>
          </p:cNvPr>
          <p:cNvSpPr>
            <a:spLocks noGrp="1"/>
          </p:cNvSpPr>
          <p:nvPr>
            <p:ph type="title"/>
          </p:nvPr>
        </p:nvSpPr>
        <p:spPr>
          <a:xfrm>
            <a:off x="538502" y="303454"/>
            <a:ext cx="10540623" cy="1188950"/>
          </a:xfrm>
        </p:spPr>
        <p:txBody>
          <a:bodyPr anchor="b">
            <a:normAutofit/>
          </a:bodyPr>
          <a:lstStyle/>
          <a:p>
            <a:r>
              <a:rPr lang="fr-FR" sz="4900" dirty="0">
                <a:solidFill>
                  <a:schemeClr val="tx1"/>
                </a:solidFill>
                <a:latin typeface="+mj-lt"/>
              </a:rPr>
              <a:t> </a:t>
            </a:r>
            <a:r>
              <a:rPr lang="fr-FR" sz="4900" dirty="0" err="1">
                <a:solidFill>
                  <a:schemeClr val="tx1"/>
                </a:solidFill>
                <a:latin typeface="+mj-lt"/>
              </a:rPr>
              <a:t>Genome</a:t>
            </a:r>
            <a:r>
              <a:rPr lang="fr-FR" sz="4900" dirty="0">
                <a:solidFill>
                  <a:schemeClr val="tx1"/>
                </a:solidFill>
                <a:latin typeface="+mj-lt"/>
              </a:rPr>
              <a:t> EDIC  </a:t>
            </a:r>
            <a:endParaRPr lang="en-IE" sz="4400" dirty="0">
              <a:solidFill>
                <a:schemeClr val="tx1"/>
              </a:solidFill>
              <a:latin typeface="+mj-lt"/>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1F302B-ECA3-C74F-B679-A424B7240897}"/>
              </a:ext>
            </a:extLst>
          </p:cNvPr>
          <p:cNvSpPr>
            <a:spLocks noGrp="1"/>
          </p:cNvSpPr>
          <p:nvPr>
            <p:ph idx="1"/>
          </p:nvPr>
        </p:nvSpPr>
        <p:spPr>
          <a:xfrm>
            <a:off x="793660" y="2389218"/>
            <a:ext cx="10589702" cy="3863082"/>
          </a:xfrm>
        </p:spPr>
        <p:txBody>
          <a:bodyPr anchor="ctr">
            <a:normAutofit/>
          </a:bodyPr>
          <a:lstStyle/>
          <a:p>
            <a:pPr marL="0" indent="0">
              <a:spcBef>
                <a:spcPts val="0"/>
              </a:spcBef>
              <a:buNone/>
            </a:pPr>
            <a:r>
              <a:rPr lang="en-US" sz="2200" b="1" dirty="0"/>
              <a:t>State of play</a:t>
            </a:r>
            <a:r>
              <a:rPr lang="en-US" sz="2200" dirty="0"/>
              <a:t>: Member States that are ready to commit to founding the EDIC are expected to sign a Statement of Intent before the summer of 2025.   </a:t>
            </a:r>
            <a:endParaRPr lang="fr-FR" sz="2200" dirty="0"/>
          </a:p>
          <a:p>
            <a:pPr marL="0" indent="0">
              <a:spcBef>
                <a:spcPts val="0"/>
              </a:spcBef>
              <a:buNone/>
            </a:pPr>
            <a:r>
              <a:rPr lang="en-US" sz="2200" b="1" dirty="0"/>
              <a:t>Objective and main activities:  </a:t>
            </a:r>
          </a:p>
          <a:p>
            <a:pPr lvl="1">
              <a:spcBef>
                <a:spcPts val="0"/>
              </a:spcBef>
            </a:pPr>
            <a:r>
              <a:rPr lang="en-US" sz="2200" dirty="0"/>
              <a:t>Aims to ensure sustainable operation of the European Genomic Data Infrastructure in accordance with the agreed data governance and a mandate formulated by the Member States in the EDIC statutes.  </a:t>
            </a:r>
          </a:p>
          <a:p>
            <a:pPr lvl="1">
              <a:spcBef>
                <a:spcPts val="0"/>
              </a:spcBef>
            </a:pPr>
            <a:r>
              <a:rPr lang="en-US" sz="2200" dirty="0"/>
              <a:t>Legal discussions are still ongoing on the EDIC’s role and its compliance to the GDPR provisions applicable to genomic data. </a:t>
            </a:r>
          </a:p>
        </p:txBody>
      </p:sp>
    </p:spTree>
    <p:extLst>
      <p:ext uri="{BB962C8B-B14F-4D97-AF65-F5344CB8AC3E}">
        <p14:creationId xmlns:p14="http://schemas.microsoft.com/office/powerpoint/2010/main" val="1800018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01046E-7430-6FA9-5492-2393E6C6B5B4}"/>
              </a:ext>
            </a:extLst>
          </p:cNvPr>
          <p:cNvSpPr>
            <a:spLocks noGrp="1"/>
          </p:cNvSpPr>
          <p:nvPr>
            <p:ph type="title"/>
          </p:nvPr>
        </p:nvSpPr>
        <p:spPr>
          <a:xfrm>
            <a:off x="538502" y="303454"/>
            <a:ext cx="10540623" cy="1188950"/>
          </a:xfrm>
        </p:spPr>
        <p:txBody>
          <a:bodyPr anchor="b">
            <a:normAutofit/>
          </a:bodyPr>
          <a:lstStyle/>
          <a:p>
            <a:r>
              <a:rPr lang="fr-FR" sz="4900" dirty="0">
                <a:solidFill>
                  <a:schemeClr val="tx1"/>
                </a:solidFill>
                <a:latin typeface="+mj-lt"/>
              </a:rPr>
              <a:t> Cancer Image Europe (EUCAIM) EDIC  </a:t>
            </a:r>
            <a:endParaRPr lang="en-IE" sz="4400" dirty="0">
              <a:solidFill>
                <a:schemeClr val="tx1"/>
              </a:solidFill>
              <a:latin typeface="+mj-lt"/>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1F302B-ECA3-C74F-B679-A424B7240897}"/>
              </a:ext>
            </a:extLst>
          </p:cNvPr>
          <p:cNvSpPr>
            <a:spLocks noGrp="1"/>
          </p:cNvSpPr>
          <p:nvPr>
            <p:ph idx="1"/>
          </p:nvPr>
        </p:nvSpPr>
        <p:spPr>
          <a:xfrm>
            <a:off x="793660" y="2389218"/>
            <a:ext cx="10589702" cy="3863082"/>
          </a:xfrm>
        </p:spPr>
        <p:txBody>
          <a:bodyPr anchor="ctr">
            <a:normAutofit/>
          </a:bodyPr>
          <a:lstStyle/>
          <a:p>
            <a:pPr marL="0" indent="0">
              <a:spcBef>
                <a:spcPts val="0"/>
              </a:spcBef>
              <a:buNone/>
            </a:pPr>
            <a:r>
              <a:rPr lang="en-US" sz="2200" b="1" dirty="0"/>
              <a:t>State of play</a:t>
            </a:r>
            <a:r>
              <a:rPr lang="en-US" sz="2200" dirty="0"/>
              <a:t>: The pre-notification of the EDIC application was submitted to the EC in January 2025 by ES, FR, LV.   </a:t>
            </a:r>
            <a:endParaRPr lang="fr-FR" sz="2200" dirty="0"/>
          </a:p>
          <a:p>
            <a:pPr marL="0" indent="0">
              <a:spcBef>
                <a:spcPts val="0"/>
              </a:spcBef>
              <a:buNone/>
            </a:pPr>
            <a:r>
              <a:rPr lang="en-US" sz="2200" b="1" dirty="0"/>
              <a:t>Objective and main activities:  </a:t>
            </a:r>
          </a:p>
          <a:p>
            <a:pPr lvl="1">
              <a:spcBef>
                <a:spcPts val="0"/>
              </a:spcBef>
            </a:pPr>
            <a:r>
              <a:rPr lang="en-US" sz="2200" dirty="0"/>
              <a:t>Establishing an EDIC would ensure sustainable operation of the Cancer Image Europe data infrastructure beyond the EUCAIM project end. </a:t>
            </a:r>
          </a:p>
          <a:p>
            <a:pPr lvl="1">
              <a:spcBef>
                <a:spcPts val="0"/>
              </a:spcBef>
            </a:pPr>
            <a:r>
              <a:rPr lang="en-US" sz="2200" dirty="0"/>
              <a:t>This solution would also enable alignment and connection with the European Health Data Space regulatory framework.  </a:t>
            </a:r>
          </a:p>
          <a:p>
            <a:pPr lvl="1">
              <a:spcBef>
                <a:spcPts val="0"/>
              </a:spcBef>
            </a:pPr>
            <a:r>
              <a:rPr lang="en-US" sz="2200" dirty="0"/>
              <a:t>The goal of the infrastructure is to support the development and benchmarking, testing and piloting of innovative AI-based tools for </a:t>
            </a:r>
            <a:r>
              <a:rPr lang="en-US" sz="2200" dirty="0" err="1"/>
              <a:t>personalised</a:t>
            </a:r>
            <a:r>
              <a:rPr lang="en-US" sz="2200" dirty="0"/>
              <a:t> cancer diagnosis and treatment. </a:t>
            </a:r>
          </a:p>
        </p:txBody>
      </p:sp>
    </p:spTree>
    <p:extLst>
      <p:ext uri="{BB962C8B-B14F-4D97-AF65-F5344CB8AC3E}">
        <p14:creationId xmlns:p14="http://schemas.microsoft.com/office/powerpoint/2010/main" val="3996268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01046E-7430-6FA9-5492-2393E6C6B5B4}"/>
              </a:ext>
            </a:extLst>
          </p:cNvPr>
          <p:cNvSpPr>
            <a:spLocks noGrp="1"/>
          </p:cNvSpPr>
          <p:nvPr>
            <p:ph type="title"/>
          </p:nvPr>
        </p:nvSpPr>
        <p:spPr>
          <a:xfrm>
            <a:off x="538502" y="303454"/>
            <a:ext cx="10540623" cy="1188950"/>
          </a:xfrm>
        </p:spPr>
        <p:txBody>
          <a:bodyPr anchor="b">
            <a:normAutofit/>
          </a:bodyPr>
          <a:lstStyle/>
          <a:p>
            <a:r>
              <a:rPr lang="fr-FR" sz="4900" dirty="0">
                <a:solidFill>
                  <a:schemeClr val="tx1"/>
                </a:solidFill>
                <a:latin typeface="+mj-lt"/>
              </a:rPr>
              <a:t> EDIC for </a:t>
            </a:r>
            <a:r>
              <a:rPr lang="fr-FR" sz="4900" dirty="0" err="1">
                <a:solidFill>
                  <a:schemeClr val="tx1"/>
                </a:solidFill>
                <a:latin typeface="+mj-lt"/>
              </a:rPr>
              <a:t>Mobility</a:t>
            </a:r>
            <a:r>
              <a:rPr lang="fr-FR" sz="4900" dirty="0">
                <a:solidFill>
                  <a:schemeClr val="tx1"/>
                </a:solidFill>
                <a:latin typeface="+mj-lt"/>
              </a:rPr>
              <a:t> and </a:t>
            </a:r>
            <a:r>
              <a:rPr lang="fr-FR" sz="4900" dirty="0" err="1">
                <a:solidFill>
                  <a:schemeClr val="tx1"/>
                </a:solidFill>
                <a:latin typeface="+mj-lt"/>
              </a:rPr>
              <a:t>Logistics</a:t>
            </a:r>
            <a:r>
              <a:rPr lang="fr-FR" sz="4900" dirty="0">
                <a:solidFill>
                  <a:schemeClr val="tx1"/>
                </a:solidFill>
                <a:latin typeface="+mj-lt"/>
              </a:rPr>
              <a:t> </a:t>
            </a:r>
            <a:endParaRPr lang="en-IE" sz="4400" dirty="0">
              <a:solidFill>
                <a:schemeClr val="tx1"/>
              </a:solidFill>
              <a:latin typeface="+mj-lt"/>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1F302B-ECA3-C74F-B679-A424B7240897}"/>
              </a:ext>
            </a:extLst>
          </p:cNvPr>
          <p:cNvSpPr>
            <a:spLocks noGrp="1"/>
          </p:cNvSpPr>
          <p:nvPr>
            <p:ph idx="1"/>
          </p:nvPr>
        </p:nvSpPr>
        <p:spPr>
          <a:xfrm>
            <a:off x="793660" y="2389218"/>
            <a:ext cx="10589702" cy="3863082"/>
          </a:xfrm>
        </p:spPr>
        <p:txBody>
          <a:bodyPr anchor="ctr">
            <a:normAutofit/>
          </a:bodyPr>
          <a:lstStyle/>
          <a:p>
            <a:pPr marL="0" indent="0">
              <a:spcBef>
                <a:spcPts val="0"/>
              </a:spcBef>
              <a:buNone/>
            </a:pPr>
            <a:r>
              <a:rPr lang="en-US" sz="2200" b="1" dirty="0"/>
              <a:t>State of play</a:t>
            </a:r>
            <a:r>
              <a:rPr lang="en-US" sz="2200" dirty="0"/>
              <a:t>: The pre-notification submitted in 2023.   </a:t>
            </a:r>
            <a:endParaRPr lang="fr-FR" sz="2200" dirty="0"/>
          </a:p>
          <a:p>
            <a:pPr marL="0" indent="0">
              <a:spcBef>
                <a:spcPts val="0"/>
              </a:spcBef>
              <a:buNone/>
            </a:pPr>
            <a:r>
              <a:rPr lang="en-US" sz="2200" b="1" dirty="0"/>
              <a:t>Objective and main activities:  </a:t>
            </a:r>
          </a:p>
          <a:p>
            <a:pPr lvl="1">
              <a:spcBef>
                <a:spcPts val="0"/>
              </a:spcBef>
            </a:pPr>
            <a:r>
              <a:rPr lang="en-US" sz="2200" dirty="0"/>
              <a:t>It seeks to boost the deployment of data- and AI-driven innovations by supporting the coordinated deployment of </a:t>
            </a:r>
            <a:r>
              <a:rPr lang="en-US" sz="2200" dirty="0" err="1"/>
              <a:t>cross-border</a:t>
            </a:r>
            <a:r>
              <a:rPr lang="en-US" sz="2200" dirty="0"/>
              <a:t> use cases (e.g. freight visibility in multimodal logistics chains, traffic management, etc.),</a:t>
            </a:r>
          </a:p>
          <a:p>
            <a:pPr lvl="1">
              <a:spcBef>
                <a:spcPts val="0"/>
              </a:spcBef>
            </a:pPr>
            <a:r>
              <a:rPr lang="en-US" sz="2200" dirty="0"/>
              <a:t>I aims to bring together Member States and key actors to share knowledge, coordinate and define collective agreements as a basis for sustainable digital infrastructure for mobility and logistics.  </a:t>
            </a:r>
          </a:p>
        </p:txBody>
      </p:sp>
    </p:spTree>
    <p:extLst>
      <p:ext uri="{BB962C8B-B14F-4D97-AF65-F5344CB8AC3E}">
        <p14:creationId xmlns:p14="http://schemas.microsoft.com/office/powerpoint/2010/main" val="1134722784"/>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_Corporate_PPT_Template_accessible_2023.pptx" id="{EC878A57-382A-4C39-A584-1AF0C626172A}" vid="{130AD24A-F7AC-477C-91ED-41AA5CF26920}"/>
    </a:ext>
  </a:extLst>
</a:theme>
</file>

<file path=ppt/theme/theme2.xml><?xml version="1.0" encoding="utf-8"?>
<a:theme xmlns:a="http://schemas.openxmlformats.org/drawingml/2006/main" name="1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6a7f24e-e0df-4592-b6e0-4a62e251a0e5" xsi:nil="true"/>
    <lcf76f155ced4ddcb4097134ff3c332f xmlns="cce4269c-1bca-4c47-bcbd-0ca0cb14aa6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A6791DDFFC024DAA4136D92359EB10" ma:contentTypeVersion="15" ma:contentTypeDescription="Create a new document." ma:contentTypeScope="" ma:versionID="2033f05cac4cd6b7bcceb73e11c43b8b">
  <xsd:schema xmlns:xsd="http://www.w3.org/2001/XMLSchema" xmlns:xs="http://www.w3.org/2001/XMLSchema" xmlns:p="http://schemas.microsoft.com/office/2006/metadata/properties" xmlns:ns2="cce4269c-1bca-4c47-bcbd-0ca0cb14aa6e" xmlns:ns3="96a7f24e-e0df-4592-b6e0-4a62e251a0e5" targetNamespace="http://schemas.microsoft.com/office/2006/metadata/properties" ma:root="true" ma:fieldsID="d4257ab28fd7aa8bd46a5ba8e536f172" ns2:_="" ns3:_="">
    <xsd:import namespace="cce4269c-1bca-4c47-bcbd-0ca0cb14aa6e"/>
    <xsd:import namespace="96a7f24e-e0df-4592-b6e0-4a62e251a0e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e4269c-1bca-4c47-bcbd-0ca0cb14aa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a7f24e-e0df-4592-b6e0-4a62e251a0e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fef8447-ef44-44b1-9f94-c1a7919fd49e}" ma:internalName="TaxCatchAll" ma:showField="CatchAllData" ma:web="96a7f24e-e0df-4592-b6e0-4a62e251a0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A7F089-7805-4016-8959-886EAC95BE63}">
  <ds:schemaRefs>
    <ds:schemaRef ds:uri="http://purl.org/dc/terms/"/>
    <ds:schemaRef ds:uri="http://schemas.openxmlformats.org/package/2006/metadata/core-properties"/>
    <ds:schemaRef ds:uri="http://www.w3.org/XML/1998/namespace"/>
    <ds:schemaRef ds:uri="http://schemas.microsoft.com/office/infopath/2007/PartnerControls"/>
    <ds:schemaRef ds:uri="http://purl.org/dc/elements/1.1/"/>
    <ds:schemaRef ds:uri="http://schemas.microsoft.com/office/2006/documentManagement/types"/>
    <ds:schemaRef ds:uri="96a7f24e-e0df-4592-b6e0-4a62e251a0e5"/>
    <ds:schemaRef ds:uri="cce4269c-1bca-4c47-bcbd-0ca0cb14aa6e"/>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4EA4DF0-7429-4869-8B30-970F3EA789C2}">
  <ds:schemaRefs>
    <ds:schemaRef ds:uri="http://schemas.microsoft.com/sharepoint/v3/contenttype/forms"/>
  </ds:schemaRefs>
</ds:datastoreItem>
</file>

<file path=customXml/itemProps3.xml><?xml version="1.0" encoding="utf-8"?>
<ds:datastoreItem xmlns:ds="http://schemas.openxmlformats.org/officeDocument/2006/customXml" ds:itemID="{E7EC9F41-64F9-433D-920C-436D500B7C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e4269c-1bca-4c47-bcbd-0ca0cb14aa6e"/>
    <ds:schemaRef ds:uri="96a7f24e-e0df-4592-b6e0-4a62e251a0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327</TotalTime>
  <Words>1421</Words>
  <Application>Microsoft Office PowerPoint</Application>
  <PresentationFormat>Widescreen</PresentationFormat>
  <Paragraphs>103</Paragraphs>
  <Slides>16</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Calibri</vt:lpstr>
      <vt:lpstr>EC Square Sans Cond Pro</vt:lpstr>
      <vt:lpstr>EC Square Sans Pro</vt:lpstr>
      <vt:lpstr>Nexa Black</vt:lpstr>
      <vt:lpstr>Office Theme</vt:lpstr>
      <vt:lpstr>1_Office Theme</vt:lpstr>
      <vt:lpstr>1_Conception personnalisée</vt:lpstr>
      <vt:lpstr>PowerPoint Presentation</vt:lpstr>
      <vt:lpstr> State of play of (prospective) EDICs  </vt:lpstr>
      <vt:lpstr>Alliance for Language Technologies EDIC </vt:lpstr>
      <vt:lpstr>Local Digital Twins towards the CitiVERSE EDIC </vt:lpstr>
      <vt:lpstr>EUROPEUM EDIC </vt:lpstr>
      <vt:lpstr> Agri-Food EDIC </vt:lpstr>
      <vt:lpstr> Genome EDIC  </vt:lpstr>
      <vt:lpstr> Cancer Image Europe (EUCAIM) EDIC  </vt:lpstr>
      <vt:lpstr> EDIC for Mobility and Logistics </vt:lpstr>
      <vt:lpstr>  EU Startup Nations Alliance (ESNA) EDIC   </vt:lpstr>
      <vt:lpstr>Innovative Massive Public Administration interConnected Transformation Services EDIC (IMPACTS-EDIC)  </vt:lpstr>
      <vt:lpstr> Cybersecurity Skills Coalition EDIC</vt:lpstr>
      <vt:lpstr> Digital Commons EDIC </vt:lpstr>
      <vt:lpstr>  Emerging EDIC ideas  </vt:lpstr>
      <vt:lpstr> First annual EDIC gathering (Nov 2025) </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BODENKAMP Johan (CNECT)</dc:creator>
  <cp:lastModifiedBy>TOKARZ Bartek (CNECT)</cp:lastModifiedBy>
  <cp:revision>150</cp:revision>
  <dcterms:created xsi:type="dcterms:W3CDTF">2024-03-02T10:34:23Z</dcterms:created>
  <dcterms:modified xsi:type="dcterms:W3CDTF">2025-04-28T11:57:17Z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0x0101008BA6791DDFFC024DAA4136D92359EB10</vt:lpwstr>
  </property>
  <property fmtid="{D5CDD505-2E9C-101B-9397-08002B2CF9AE}" pid="3" name="MSIP_Label_6bd9ddd1-4d20-43f6-abfa-fc3c07406f94_Enabled">
    <vt:lpwstr>true</vt:lpwstr>
  </property>
  <property fmtid="{D5CDD505-2E9C-101B-9397-08002B2CF9AE}" pid="4" name="MSIP_Label_6bd9ddd1-4d20-43f6-abfa-fc3c07406f94_SetDate">
    <vt:lpwstr>2023-09-26T10:27:54Z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5f9041e0-26c3-439f-9557-91c751557f9e</vt:lpwstr>
  </property>
  <property fmtid="{D5CDD505-2E9C-101B-9397-08002B2CF9AE}" pid="9" name="MSIP_Label_6bd9ddd1-4d20-43f6-abfa-fc3c07406f94_ContentBits">
    <vt:lpwstr>0</vt:lpwstr>
  </property>
  <property fmtid="{D5CDD505-2E9C-101B-9397-08002B2CF9AE}" pid="10" name="MediaServiceImageTags">
    <vt:lpwstr/>
  </property>
</Properties>
</file>